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8"/>
  </p:handoutMasterIdLst>
  <p:sldIdLst>
    <p:sldId id="320" r:id="rId2"/>
    <p:sldId id="520" r:id="rId3"/>
    <p:sldId id="323" r:id="rId4"/>
    <p:sldId id="363" r:id="rId5"/>
    <p:sldId id="501" r:id="rId6"/>
    <p:sldId id="349" r:id="rId7"/>
    <p:sldId id="499" r:id="rId8"/>
    <p:sldId id="502" r:id="rId9"/>
    <p:sldId id="505" r:id="rId10"/>
    <p:sldId id="506" r:id="rId11"/>
    <p:sldId id="507" r:id="rId12"/>
    <p:sldId id="508" r:id="rId13"/>
    <p:sldId id="466" r:id="rId14"/>
    <p:sldId id="402" r:id="rId15"/>
    <p:sldId id="509" r:id="rId16"/>
    <p:sldId id="533" r:id="rId17"/>
    <p:sldId id="504" r:id="rId18"/>
    <p:sldId id="510" r:id="rId19"/>
    <p:sldId id="511" r:id="rId20"/>
    <p:sldId id="534" r:id="rId21"/>
    <p:sldId id="415" r:id="rId22"/>
    <p:sldId id="512" r:id="rId23"/>
    <p:sldId id="435" r:id="rId24"/>
    <p:sldId id="513" r:id="rId25"/>
    <p:sldId id="364" r:id="rId26"/>
    <p:sldId id="365" r:id="rId27"/>
    <p:sldId id="495" r:id="rId28"/>
    <p:sldId id="516" r:id="rId29"/>
    <p:sldId id="517" r:id="rId30"/>
    <p:sldId id="518" r:id="rId31"/>
    <p:sldId id="514" r:id="rId32"/>
    <p:sldId id="337" r:id="rId33"/>
    <p:sldId id="492" r:id="rId34"/>
    <p:sldId id="535" r:id="rId35"/>
    <p:sldId id="536" r:id="rId36"/>
    <p:sldId id="537" r:id="rId37"/>
    <p:sldId id="538" r:id="rId38"/>
    <p:sldId id="539" r:id="rId39"/>
    <p:sldId id="422" r:id="rId40"/>
    <p:sldId id="424" r:id="rId41"/>
    <p:sldId id="426" r:id="rId42"/>
    <p:sldId id="427" r:id="rId43"/>
    <p:sldId id="428" r:id="rId44"/>
    <p:sldId id="526" r:id="rId45"/>
    <p:sldId id="429" r:id="rId46"/>
    <p:sldId id="527" r:id="rId47"/>
  </p:sldIdLst>
  <p:sldSz cx="9144000" cy="6858000" type="screen4x3"/>
  <p:notesSz cx="7104063" cy="10234613"/>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CCFF99"/>
    <a:srgbClr val="FFCC99"/>
    <a:srgbClr val="99FFCC"/>
    <a:srgbClr val="006600"/>
    <a:srgbClr val="CCFFCC"/>
    <a:srgbClr val="FF99FF"/>
    <a:srgbClr val="FF99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4" autoAdjust="0"/>
    <p:restoredTop sz="94681" autoAdjust="0"/>
  </p:normalViewPr>
  <p:slideViewPr>
    <p:cSldViewPr>
      <p:cViewPr varScale="1">
        <p:scale>
          <a:sx n="67" d="100"/>
          <a:sy n="67" d="100"/>
        </p:scale>
        <p:origin x="-101" y="-1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798" y="-78"/>
      </p:cViewPr>
      <p:guideLst>
        <p:guide orient="horz" pos="3222"/>
        <p:guide pos="2239"/>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2" y="3"/>
            <a:ext cx="4023995"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defRPr sz="1200">
                <a:cs typeface="+mn-cs"/>
              </a:defRPr>
            </a:lvl1pPr>
          </a:lstStyle>
          <a:p>
            <a:pPr>
              <a:defRPr/>
            </a:pPr>
            <a:r>
              <a:rPr lang="el-GR" b="1" spc="161" dirty="0" smtClean="0">
                <a:ln w="11430"/>
              </a:rPr>
              <a:t>Νέο Πρόγραμμα Προπτυχιακών Σπουδών</a:t>
            </a:r>
          </a:p>
          <a:p>
            <a:pPr>
              <a:defRPr/>
            </a:pPr>
            <a:endParaRPr lang="el-GR" dirty="0"/>
          </a:p>
        </p:txBody>
      </p:sp>
      <p:sp>
        <p:nvSpPr>
          <p:cNvPr id="16387" name="Rectangle 3"/>
          <p:cNvSpPr>
            <a:spLocks noGrp="1" noChangeArrowheads="1"/>
          </p:cNvSpPr>
          <p:nvPr>
            <p:ph type="dt" sz="quarter" idx="1"/>
          </p:nvPr>
        </p:nvSpPr>
        <p:spPr bwMode="auto">
          <a:xfrm>
            <a:off x="4653284" y="3"/>
            <a:ext cx="2449568" cy="514682"/>
          </a:xfrm>
          <a:prstGeom prst="rect">
            <a:avLst/>
          </a:prstGeom>
          <a:noFill/>
          <a:ln w="9525">
            <a:noFill/>
            <a:miter lim="800000"/>
            <a:headEnd/>
            <a:tailEnd/>
          </a:ln>
        </p:spPr>
        <p:txBody>
          <a:bodyPr vert="horz" wrap="square" lIns="91410" tIns="45703" rIns="91410" bIns="45703" numCol="1" anchor="t" anchorCtr="0" compatLnSpc="1">
            <a:prstTxWarp prst="textNoShape">
              <a:avLst/>
            </a:prstTxWarp>
          </a:bodyPr>
          <a:lstStyle>
            <a:lvl1pPr algn="r">
              <a:defRPr sz="1200">
                <a:cs typeface="+mn-cs"/>
              </a:defRPr>
            </a:lvl1pPr>
          </a:lstStyle>
          <a:p>
            <a:pPr>
              <a:defRPr/>
            </a:pPr>
            <a:r>
              <a:rPr lang="el-GR" b="1" dirty="0" smtClean="0"/>
              <a:t>Έκδοση </a:t>
            </a:r>
            <a:r>
              <a:rPr lang="en-US" b="1" dirty="0" smtClean="0"/>
              <a:t>7</a:t>
            </a:r>
            <a:r>
              <a:rPr lang="el-GR" b="1" dirty="0" smtClean="0"/>
              <a:t>2</a:t>
            </a:r>
            <a:r>
              <a:rPr lang="en-US" b="1" dirty="0" smtClean="0"/>
              <a:t> (</a:t>
            </a:r>
            <a:r>
              <a:rPr lang="el-GR" b="1" dirty="0" smtClean="0"/>
              <a:t>Ιανουάριος 2014)</a:t>
            </a:r>
          </a:p>
          <a:p>
            <a:pPr>
              <a:defRPr/>
            </a:pPr>
            <a:endParaRPr lang="el-GR" dirty="0"/>
          </a:p>
        </p:txBody>
      </p:sp>
      <p:sp>
        <p:nvSpPr>
          <p:cNvPr id="16388" name="Rectangle 4"/>
          <p:cNvSpPr>
            <a:spLocks noGrp="1" noChangeArrowheads="1"/>
          </p:cNvSpPr>
          <p:nvPr>
            <p:ph type="ftr" sz="quarter" idx="2"/>
          </p:nvPr>
        </p:nvSpPr>
        <p:spPr bwMode="auto">
          <a:xfrm>
            <a:off x="2" y="9719934"/>
            <a:ext cx="4023995"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defRPr sz="1200">
                <a:cs typeface="+mn-cs"/>
              </a:defRPr>
            </a:lvl1pPr>
          </a:lstStyle>
          <a:p>
            <a:pPr>
              <a:defRPr/>
            </a:pPr>
            <a:r>
              <a:rPr lang="el-GR" b="1" dirty="0" smtClean="0"/>
              <a:t>Τμήμα Πληροφορικής και Τηλεπικοινωνιών</a:t>
            </a:r>
            <a:endParaRPr lang="el-GR" b="1" dirty="0"/>
          </a:p>
        </p:txBody>
      </p:sp>
      <p:sp>
        <p:nvSpPr>
          <p:cNvPr id="16389" name="Rectangle 5"/>
          <p:cNvSpPr>
            <a:spLocks noGrp="1" noChangeArrowheads="1"/>
          </p:cNvSpPr>
          <p:nvPr>
            <p:ph type="sldNum" sz="quarter" idx="3"/>
          </p:nvPr>
        </p:nvSpPr>
        <p:spPr bwMode="auto">
          <a:xfrm>
            <a:off x="4023940" y="9719934"/>
            <a:ext cx="3078912" cy="512320"/>
          </a:xfrm>
          <a:prstGeom prst="rect">
            <a:avLst/>
          </a:prstGeom>
          <a:noFill/>
          <a:ln w="9525">
            <a:noFill/>
            <a:miter lim="800000"/>
            <a:headEnd/>
            <a:tailEnd/>
          </a:ln>
        </p:spPr>
        <p:txBody>
          <a:bodyPr vert="horz" wrap="square" lIns="91410" tIns="45703" rIns="91410" bIns="45703" numCol="1" anchor="b" anchorCtr="0" compatLnSpc="1">
            <a:prstTxWarp prst="textNoShape">
              <a:avLst/>
            </a:prstTxWarp>
          </a:bodyPr>
          <a:lstStyle>
            <a:lvl1pPr algn="r">
              <a:defRPr sz="1200">
                <a:cs typeface="+mn-cs"/>
              </a:defRPr>
            </a:lvl1pPr>
          </a:lstStyle>
          <a:p>
            <a:pPr>
              <a:defRPr/>
            </a:pPr>
            <a:fld id="{ACF7AAA1-AEC1-4842-AB3B-5BF7A6CC62AB}" type="slidenum">
              <a:rPr lang="el-GR" b="1"/>
              <a:pPr>
                <a:defRPr/>
              </a:pPr>
              <a:t>‹#›</a:t>
            </a:fld>
            <a:endParaRPr lang="el-GR" b="1" dirty="0"/>
          </a:p>
        </p:txBody>
      </p:sp>
    </p:spTree>
    <p:extLst>
      <p:ext uri="{BB962C8B-B14F-4D97-AF65-F5344CB8AC3E}">
        <p14:creationId xmlns="" xmlns:p14="http://schemas.microsoft.com/office/powerpoint/2010/main" val="37340052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prstGeom prst="rect">
            <a:avLst/>
          </a:prstGeo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l-GR"/>
          </a:p>
        </p:txBody>
      </p:sp>
      <p:sp>
        <p:nvSpPr>
          <p:cNvPr id="5" name="Footer Placeholder 18"/>
          <p:cNvSpPr>
            <a:spLocks noGrp="1"/>
          </p:cNvSpPr>
          <p:nvPr>
            <p:ph type="ftr" sz="quarter" idx="11"/>
          </p:nvPr>
        </p:nvSpPr>
        <p:spPr/>
        <p:txBody>
          <a:bodyPr/>
          <a:lstStyle>
            <a:lvl1pPr>
              <a:defRPr/>
            </a:lvl1pPr>
          </a:lstStyle>
          <a:p>
            <a:pPr>
              <a:defRPr/>
            </a:pPr>
            <a:endParaRPr lang="el-GR"/>
          </a:p>
        </p:txBody>
      </p:sp>
      <p:sp>
        <p:nvSpPr>
          <p:cNvPr id="6" name="Slide Number Placeholder 26"/>
          <p:cNvSpPr>
            <a:spLocks noGrp="1"/>
          </p:cNvSpPr>
          <p:nvPr>
            <p:ph type="sldNum" sz="quarter" idx="12"/>
          </p:nvPr>
        </p:nvSpPr>
        <p:spPr/>
        <p:txBody>
          <a:bodyPr/>
          <a:lstStyle>
            <a:lvl1pPr>
              <a:defRPr/>
            </a:lvl1pPr>
          </a:lstStyle>
          <a:p>
            <a:pPr>
              <a:defRPr/>
            </a:pPr>
            <a:fld id="{106FA535-70FF-4570-960D-60B43A8E2BFA}"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48A3039B-C5F6-40FF-AF09-ED30BA12351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9C13414F-6E8D-4718-850B-74CD3D0865C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prstGeom prst="rect">
            <a:avLst/>
          </a:prstGeom>
        </p:spPr>
        <p:style>
          <a:lnRef idx="2">
            <a:schemeClr val="accent3"/>
          </a:lnRef>
          <a:fillRef idx="1">
            <a:schemeClr val="lt1"/>
          </a:fillRef>
          <a:effectRef idx="0">
            <a:schemeClr val="accent3"/>
          </a:effectRef>
          <a:fontRef idx="none"/>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6593BCEB-2218-43E2-8399-91DA11C47F1A}"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prstGeom prst="rect">
            <a:avLst/>
          </a:prstGeo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0FABEBA-87F7-4FBC-AFFA-61EC2D59F229}"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9FFBF438-2739-4C6F-B48A-7DFE422BC32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l-GR"/>
          </a:p>
        </p:txBody>
      </p:sp>
      <p:sp>
        <p:nvSpPr>
          <p:cNvPr id="8" name="Footer Placeholder 21"/>
          <p:cNvSpPr>
            <a:spLocks noGrp="1"/>
          </p:cNvSpPr>
          <p:nvPr>
            <p:ph type="ftr" sz="quarter" idx="11"/>
          </p:nvPr>
        </p:nvSpPr>
        <p:spPr/>
        <p:txBody>
          <a:bodyPr/>
          <a:lstStyle>
            <a:lvl1pPr>
              <a:defRPr/>
            </a:lvl1pPr>
          </a:lstStyle>
          <a:p>
            <a:pPr>
              <a:defRPr/>
            </a:pPr>
            <a:endParaRPr lang="el-GR"/>
          </a:p>
        </p:txBody>
      </p:sp>
      <p:sp>
        <p:nvSpPr>
          <p:cNvPr id="9" name="Slide Number Placeholder 17"/>
          <p:cNvSpPr>
            <a:spLocks noGrp="1"/>
          </p:cNvSpPr>
          <p:nvPr>
            <p:ph type="sldNum" sz="quarter" idx="12"/>
          </p:nvPr>
        </p:nvSpPr>
        <p:spPr/>
        <p:txBody>
          <a:bodyPr/>
          <a:lstStyle>
            <a:lvl1pPr>
              <a:defRPr/>
            </a:lvl1pPr>
          </a:lstStyle>
          <a:p>
            <a:pPr>
              <a:defRPr/>
            </a:pPr>
            <a:fld id="{AD7F2E8B-4749-4E86-93E8-C7FD3EC9BAA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a:prstGeom prst="rect">
            <a:avLst/>
          </a:prstGeo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l-GR"/>
          </a:p>
        </p:txBody>
      </p:sp>
      <p:sp>
        <p:nvSpPr>
          <p:cNvPr id="4" name="Footer Placeholder 21"/>
          <p:cNvSpPr>
            <a:spLocks noGrp="1"/>
          </p:cNvSpPr>
          <p:nvPr>
            <p:ph type="ftr" sz="quarter" idx="11"/>
          </p:nvPr>
        </p:nvSpPr>
        <p:spPr/>
        <p:txBody>
          <a:bodyPr/>
          <a:lstStyle>
            <a:lvl1pPr>
              <a:defRPr/>
            </a:lvl1pPr>
          </a:lstStyle>
          <a:p>
            <a:pPr>
              <a:defRPr/>
            </a:pPr>
            <a:endParaRPr lang="el-GR"/>
          </a:p>
        </p:txBody>
      </p:sp>
      <p:sp>
        <p:nvSpPr>
          <p:cNvPr id="5" name="Slide Number Placeholder 17"/>
          <p:cNvSpPr>
            <a:spLocks noGrp="1"/>
          </p:cNvSpPr>
          <p:nvPr>
            <p:ph type="sldNum" sz="quarter" idx="12"/>
          </p:nvPr>
        </p:nvSpPr>
        <p:spPr/>
        <p:txBody>
          <a:bodyPr/>
          <a:lstStyle>
            <a:lvl1pPr>
              <a:defRPr/>
            </a:lvl1pPr>
          </a:lstStyle>
          <a:p>
            <a:pPr>
              <a:defRPr/>
            </a:pPr>
            <a:fld id="{D48BAE41-9D81-4B1F-9CC7-B97FFA14B35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l-GR"/>
          </a:p>
        </p:txBody>
      </p:sp>
      <p:sp>
        <p:nvSpPr>
          <p:cNvPr id="3" name="Footer Placeholder 21"/>
          <p:cNvSpPr>
            <a:spLocks noGrp="1"/>
          </p:cNvSpPr>
          <p:nvPr>
            <p:ph type="ftr" sz="quarter" idx="11"/>
          </p:nvPr>
        </p:nvSpPr>
        <p:spPr/>
        <p:txBody>
          <a:bodyPr/>
          <a:lstStyle>
            <a:lvl1pPr>
              <a:defRPr/>
            </a:lvl1pPr>
          </a:lstStyle>
          <a:p>
            <a:pPr>
              <a:defRPr/>
            </a:pPr>
            <a:endParaRPr lang="el-GR"/>
          </a:p>
        </p:txBody>
      </p:sp>
      <p:sp>
        <p:nvSpPr>
          <p:cNvPr id="4" name="Slide Number Placeholder 17"/>
          <p:cNvSpPr>
            <a:spLocks noGrp="1"/>
          </p:cNvSpPr>
          <p:nvPr>
            <p:ph type="sldNum" sz="quarter" idx="12"/>
          </p:nvPr>
        </p:nvSpPr>
        <p:spPr/>
        <p:txBody>
          <a:bodyPr/>
          <a:lstStyle>
            <a:lvl1pPr>
              <a:defRPr/>
            </a:lvl1pPr>
          </a:lstStyle>
          <a:p>
            <a:pPr>
              <a:defRPr/>
            </a:pPr>
            <a:fld id="{20A68144-1BC5-420C-9E52-D0B66054D15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A0EDAEA5-BD71-4FD9-B0CC-6B734B865FE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8"/>
            <a:ext cx="2212848" cy="1582621"/>
          </a:xfrm>
          <a:prstGeom prst="rect">
            <a:avLst/>
          </a:prstGeo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47533379-3BAB-4212-8508-B27C5FBF9E5A}"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3" name="Text Placeholder 29"/>
          <p:cNvSpPr>
            <a:spLocks noGrp="1"/>
          </p:cNvSpPr>
          <p:nvPr>
            <p:ph type="body" idx="1"/>
          </p:nvPr>
        </p:nvSpPr>
        <p:spPr bwMode="auto">
          <a:xfrm>
            <a:off x="457200" y="1143001"/>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73A87135-587A-46EB-AAFC-F51D23F779BF}" type="slidenum">
              <a:rPr lang="el-GR"/>
              <a:pPr>
                <a:defRPr/>
              </a:pPr>
              <a:t>‹#›</a:t>
            </a:fld>
            <a:endParaRPr lang="el-GR"/>
          </a:p>
        </p:txBody>
      </p:sp>
      <p:grpSp>
        <p:nvGrpSpPr>
          <p:cNvPr id="2057"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800" b="1"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800" b="1"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400" b="1"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400" b="1"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400" b="1"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1524000" y="381000"/>
            <a:ext cx="7239000" cy="1524000"/>
          </a:xfrm>
        </p:spPr>
        <p:txBody>
          <a:bodyPr>
            <a:noAutofit/>
          </a:bodyPr>
          <a:lstStyle/>
          <a:p>
            <a:pPr fontAlgn="auto">
              <a:spcAft>
                <a:spcPts val="0"/>
              </a:spcAft>
              <a:defRPr/>
            </a:pPr>
            <a:r>
              <a:rPr lang="el-GR" sz="2400" dirty="0" err="1" smtClean="0">
                <a:solidFill>
                  <a:schemeClr val="tx1"/>
                </a:solidFill>
              </a:rPr>
              <a:t>Εθνικόν</a:t>
            </a:r>
            <a:r>
              <a:rPr lang="el-GR" sz="2400" dirty="0" smtClean="0">
                <a:solidFill>
                  <a:schemeClr val="tx1"/>
                </a:solidFill>
              </a:rPr>
              <a:t> και </a:t>
            </a:r>
            <a:r>
              <a:rPr lang="el-GR" sz="2400" dirty="0" err="1" smtClean="0">
                <a:solidFill>
                  <a:schemeClr val="tx1"/>
                </a:solidFill>
              </a:rPr>
              <a:t>Καποδιστριακόν</a:t>
            </a:r>
            <a:r>
              <a:rPr lang="el-GR" sz="2400" dirty="0" smtClean="0">
                <a:solidFill>
                  <a:schemeClr val="tx1"/>
                </a:solidFill>
              </a:rPr>
              <a:t> Πανεπιστήμιον Αθηνών</a:t>
            </a:r>
            <a:br>
              <a:rPr lang="el-GR" sz="2400" dirty="0" smtClean="0">
                <a:solidFill>
                  <a:schemeClr val="tx1"/>
                </a:solidFill>
              </a:rPr>
            </a:br>
            <a:r>
              <a:rPr lang="el-GR" sz="2400" dirty="0" smtClean="0">
                <a:solidFill>
                  <a:schemeClr val="tx1"/>
                </a:solidFill>
              </a:rPr>
              <a:t>Σχολή Θετικών Επιστημών </a:t>
            </a:r>
            <a:br>
              <a:rPr lang="el-GR" sz="2400" dirty="0" smtClean="0">
                <a:solidFill>
                  <a:schemeClr val="tx1"/>
                </a:solidFill>
              </a:rPr>
            </a:br>
            <a:r>
              <a:rPr lang="el-GR" sz="2400" dirty="0" smtClean="0">
                <a:solidFill>
                  <a:schemeClr val="tx1"/>
                </a:solidFill>
              </a:rPr>
              <a:t>Τμήμα Πληροφορικής και Τηλεπικοινωνιών</a:t>
            </a:r>
            <a:endParaRPr lang="el-GR" sz="2000" dirty="0" smtClean="0">
              <a:solidFill>
                <a:schemeClr val="tx1"/>
              </a:solidFill>
            </a:endParaRPr>
          </a:p>
        </p:txBody>
      </p:sp>
      <p:sp>
        <p:nvSpPr>
          <p:cNvPr id="6147" name="2 - Υπότιτλος"/>
          <p:cNvSpPr>
            <a:spLocks noGrp="1"/>
          </p:cNvSpPr>
          <p:nvPr>
            <p:ph type="subTitle" idx="1"/>
          </p:nvPr>
        </p:nvSpPr>
        <p:spPr>
          <a:xfrm>
            <a:off x="609600" y="2819400"/>
            <a:ext cx="8001000" cy="4038600"/>
          </a:xfrm>
        </p:spPr>
        <p:txBody>
          <a:bodyPr/>
          <a:lstStyle/>
          <a:p>
            <a:pPr marR="0" algn="ctr"/>
            <a:endParaRPr lang="el-GR" sz="2400" b="1" dirty="0" smtClean="0"/>
          </a:p>
          <a:p>
            <a:pPr marR="0" algn="ctr"/>
            <a:endParaRPr lang="el-GR" sz="2400" dirty="0" smtClean="0"/>
          </a:p>
          <a:p>
            <a:pPr marR="0" algn="ctr"/>
            <a:endParaRPr lang="el-GR" sz="3600" b="1" dirty="0" smtClean="0">
              <a:latin typeface="Georgia" pitchFamily="18" charset="0"/>
            </a:endParaRPr>
          </a:p>
          <a:p>
            <a:pPr marR="0" algn="ctr">
              <a:spcBef>
                <a:spcPct val="0"/>
              </a:spcBef>
              <a:spcAft>
                <a:spcPts val="600"/>
              </a:spcAft>
            </a:pPr>
            <a:r>
              <a:rPr lang="el-GR" sz="2800" b="1" dirty="0" smtClean="0">
                <a:latin typeface="Georgia" pitchFamily="18" charset="0"/>
              </a:rPr>
              <a:t>Καθ. Αντώνης Πασχάλης</a:t>
            </a:r>
          </a:p>
          <a:p>
            <a:pPr marR="0" algn="ctr">
              <a:spcBef>
                <a:spcPct val="0"/>
              </a:spcBef>
              <a:spcAft>
                <a:spcPts val="600"/>
              </a:spcAft>
            </a:pPr>
            <a:r>
              <a:rPr lang="el-GR" sz="2000" b="1" dirty="0" smtClean="0"/>
              <a:t>Πρόεδρος Τμήματος Πληροφορικής &amp; Τηλεπικοινωνιών</a:t>
            </a:r>
          </a:p>
          <a:p>
            <a:pPr marR="0" algn="ctr">
              <a:spcBef>
                <a:spcPct val="0"/>
              </a:spcBef>
              <a:spcAft>
                <a:spcPts val="600"/>
              </a:spcAft>
            </a:pPr>
            <a:r>
              <a:rPr lang="el-GR" sz="2000" b="1" dirty="0" smtClean="0"/>
              <a:t>Πρόεδρος Επιτροπής Νέου ΠΠΣ</a:t>
            </a:r>
          </a:p>
          <a:p>
            <a:pPr marR="0" algn="ctr"/>
            <a:endParaRPr lang="el-GR" sz="2000" b="1" dirty="0" smtClean="0"/>
          </a:p>
          <a:p>
            <a:pPr marR="0" algn="ctr"/>
            <a:endParaRPr lang="el-GR" sz="2000" b="1" dirty="0" smtClean="0"/>
          </a:p>
          <a:p>
            <a:pPr marR="0" algn="ctr"/>
            <a:r>
              <a:rPr lang="el-GR" sz="2000" b="1" dirty="0" smtClean="0"/>
              <a:t>Έκδοση </a:t>
            </a:r>
            <a:r>
              <a:rPr lang="en-US" sz="2000" b="1" dirty="0" smtClean="0"/>
              <a:t>7</a:t>
            </a:r>
            <a:r>
              <a:rPr lang="el-GR" sz="2000" b="1" dirty="0" smtClean="0"/>
              <a:t>7</a:t>
            </a:r>
            <a:r>
              <a:rPr lang="en-US" sz="2000" b="1" dirty="0" smtClean="0"/>
              <a:t> (</a:t>
            </a:r>
            <a:r>
              <a:rPr lang="el-GR" sz="2000" dirty="0" smtClean="0"/>
              <a:t>Οκτώβριος </a:t>
            </a:r>
            <a:r>
              <a:rPr lang="el-GR" sz="2000" b="1" dirty="0" smtClean="0"/>
              <a:t>2016)</a:t>
            </a:r>
          </a:p>
        </p:txBody>
      </p:sp>
      <p:pic>
        <p:nvPicPr>
          <p:cNvPr id="2052" name="Picture 4"/>
          <p:cNvPicPr>
            <a:picLocks noChangeAspect="1" noChangeArrowheads="1"/>
          </p:cNvPicPr>
          <p:nvPr/>
        </p:nvPicPr>
        <p:blipFill>
          <a:blip r:embed="rId2" cstate="print"/>
          <a:srcRect/>
          <a:stretch>
            <a:fillRect/>
          </a:stretch>
        </p:blipFill>
        <p:spPr bwMode="auto">
          <a:xfrm>
            <a:off x="428627" y="428627"/>
            <a:ext cx="1323975" cy="17049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Rectangle 4"/>
          <p:cNvSpPr/>
          <p:nvPr/>
        </p:nvSpPr>
        <p:spPr>
          <a:xfrm>
            <a:off x="224208" y="2661049"/>
            <a:ext cx="8695586" cy="584775"/>
          </a:xfrm>
          <a:prstGeom prst="rect">
            <a:avLst/>
          </a:prstGeom>
        </p:spPr>
        <p:style>
          <a:lnRef idx="3">
            <a:schemeClr val="lt1"/>
          </a:lnRef>
          <a:fillRef idx="1">
            <a:schemeClr val="accent1"/>
          </a:fillRef>
          <a:effectRef idx="1">
            <a:schemeClr val="accent1"/>
          </a:effectRef>
          <a:fontRef idx="minor">
            <a:schemeClr val="lt1"/>
          </a:fontRef>
        </p:style>
        <p:txBody>
          <a:bodyPr wrap="none">
            <a:spAutoFit/>
            <a:scene3d>
              <a:camera prst="orthographicFront"/>
              <a:lightRig rig="soft" dir="t">
                <a:rot lat="0" lon="0" rev="10800000"/>
              </a:lightRig>
            </a:scene3d>
            <a:sp3d>
              <a:bevelT w="27940" h="12700"/>
              <a:contourClr>
                <a:srgbClr val="DDDDDD"/>
              </a:contourClr>
            </a:sp3d>
          </a:bodyPr>
          <a:lstStyle/>
          <a:p>
            <a:pPr algn="ctr">
              <a:defRPr/>
            </a:pPr>
            <a:r>
              <a:rPr lang="el-GR" sz="3200" b="1" spc="150" dirty="0">
                <a:ln w="11430"/>
                <a:solidFill>
                  <a:srgbClr val="F8F8F8"/>
                </a:solidFill>
                <a:effectLst>
                  <a:outerShdw blurRad="25400" algn="tl" rotWithShape="0">
                    <a:srgbClr val="000000">
                      <a:alpha val="43000"/>
                    </a:srgbClr>
                  </a:outerShdw>
                </a:effectLst>
              </a:rPr>
              <a:t>Νέο Πρόγραμμα Προπτυχιακών Σπουδών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2</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24 </a:t>
            </a:r>
            <a:r>
              <a:rPr lang="el-GR" sz="2400" b="1" dirty="0">
                <a:solidFill>
                  <a:srgbClr val="00B050"/>
                </a:solidFill>
              </a:rPr>
              <a:t>διδακτικές ώρες)</a:t>
            </a:r>
          </a:p>
        </p:txBody>
      </p:sp>
      <p:graphicFrame>
        <p:nvGraphicFramePr>
          <p:cNvPr id="7" name="Table 6"/>
          <p:cNvGraphicFramePr>
            <a:graphicFrameLocks noGrp="1"/>
          </p:cNvGraphicFramePr>
          <p:nvPr/>
        </p:nvGraphicFramePr>
        <p:xfrm>
          <a:off x="152400" y="1868674"/>
          <a:ext cx="8915400" cy="3008126"/>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dirty="0"/>
                    </a:p>
                  </a:txBody>
                  <a:tcPr marT="45717" marB="45717"/>
                </a:tc>
                <a:tc>
                  <a:txBody>
                    <a:bodyPr/>
                    <a:lstStyle/>
                    <a:p>
                      <a:r>
                        <a:rPr lang="el-GR" sz="1800" dirty="0" smtClean="0"/>
                        <a:t>Μάθημα</a:t>
                      </a:r>
                      <a:endParaRPr lang="el-GR" sz="1800" dirty="0"/>
                    </a:p>
                  </a:txBody>
                  <a:tcPr marT="45717" marB="45717"/>
                </a:tc>
                <a:tc>
                  <a:txBody>
                    <a:bodyPr/>
                    <a:lstStyle/>
                    <a:p>
                      <a:pPr algn="ctr"/>
                      <a:r>
                        <a:rPr lang="el-GR" sz="1800" dirty="0" smtClean="0"/>
                        <a:t>Θ</a:t>
                      </a:r>
                      <a:endParaRPr lang="el-GR" sz="1800" dirty="0"/>
                    </a:p>
                  </a:txBody>
                  <a:tcPr marT="45717" marB="45717"/>
                </a:tc>
                <a:tc>
                  <a:txBody>
                    <a:bodyPr/>
                    <a:lstStyle/>
                    <a:p>
                      <a:pPr algn="ctr"/>
                      <a:r>
                        <a:rPr lang="el-GR" sz="1800" dirty="0" smtClean="0"/>
                        <a:t>Φ</a:t>
                      </a:r>
                      <a:endParaRPr lang="el-GR" sz="1800" dirty="0"/>
                    </a:p>
                  </a:txBody>
                  <a:tcPr marT="45717" marB="45717"/>
                </a:tc>
                <a:tc>
                  <a:txBody>
                    <a:bodyPr/>
                    <a:lstStyle/>
                    <a:p>
                      <a:pPr algn="ctr"/>
                      <a:r>
                        <a:rPr lang="el-GR" sz="1800" dirty="0" smtClean="0"/>
                        <a:t>Ε</a:t>
                      </a:r>
                      <a:endParaRPr lang="el-GR" sz="1800" dirty="0"/>
                    </a:p>
                  </a:txBody>
                  <a:tcPr marT="45717" marB="45717"/>
                </a:tc>
                <a:tc>
                  <a:txBody>
                    <a:bodyPr/>
                    <a:lstStyle/>
                    <a:p>
                      <a:pPr algn="ctr"/>
                      <a:r>
                        <a:rPr lang="en-US" sz="1800" dirty="0" smtClean="0"/>
                        <a:t>ECTS</a:t>
                      </a:r>
                      <a:endParaRPr lang="el-GR" sz="1800" dirty="0"/>
                    </a:p>
                  </a:txBody>
                  <a:tcPr marT="45717" marB="4571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17" marB="45717"/>
                </a:tc>
              </a:tr>
              <a:tr h="432000">
                <a:tc>
                  <a:txBody>
                    <a:bodyPr/>
                    <a:lstStyle/>
                    <a:p>
                      <a:r>
                        <a:rPr lang="el-GR" sz="1800" dirty="0" smtClean="0"/>
                        <a:t>Κ01</a:t>
                      </a:r>
                      <a:endParaRPr lang="el-GR" sz="1800" dirty="0"/>
                    </a:p>
                  </a:txBody>
                  <a:tcPr marT="45717" marB="45717"/>
                </a:tc>
                <a:tc>
                  <a:txBody>
                    <a:bodyPr/>
                    <a:lstStyle/>
                    <a:p>
                      <a:r>
                        <a:rPr lang="el-GR" sz="1800" b="1" dirty="0" smtClean="0"/>
                        <a:t>Ανάλυση Ι</a:t>
                      </a:r>
                    </a:p>
                  </a:txBody>
                  <a:tcPr marT="45717" marB="45717"/>
                </a:tc>
                <a:tc>
                  <a:txBody>
                    <a:bodyPr/>
                    <a:lstStyle/>
                    <a:p>
                      <a:pPr algn="ctr"/>
                      <a:r>
                        <a:rPr lang="el-GR" sz="1800" dirty="0" smtClean="0"/>
                        <a:t>4</a:t>
                      </a:r>
                      <a:endParaRPr lang="el-GR" sz="1800" dirty="0"/>
                    </a:p>
                  </a:txBody>
                  <a:tcPr marT="45717" marB="45717"/>
                </a:tc>
                <a:tc>
                  <a:txBody>
                    <a:bodyPr/>
                    <a:lstStyle/>
                    <a:p>
                      <a:pPr algn="ctr"/>
                      <a:r>
                        <a:rPr lang="el-GR" sz="1800" dirty="0" smtClean="0"/>
                        <a:t>2</a:t>
                      </a:r>
                      <a:endParaRPr lang="el-GR" sz="1800" dirty="0"/>
                    </a:p>
                  </a:txBody>
                  <a:tcPr marT="45717" marB="45717"/>
                </a:tc>
                <a:tc>
                  <a:txBody>
                    <a:bodyPr/>
                    <a:lstStyle/>
                    <a:p>
                      <a:pPr algn="ctr"/>
                      <a:endParaRPr lang="el-GR" sz="1800" dirty="0"/>
                    </a:p>
                  </a:txBody>
                  <a:tcPr marT="45717" marB="45717"/>
                </a:tc>
                <a:tc>
                  <a:txBody>
                    <a:bodyPr/>
                    <a:lstStyle/>
                    <a:p>
                      <a:pPr algn="ctr"/>
                      <a:r>
                        <a:rPr lang="el-GR" sz="1800" dirty="0" smtClean="0"/>
                        <a:t>8</a:t>
                      </a:r>
                      <a:endParaRPr lang="el-GR" sz="1800" dirty="0"/>
                    </a:p>
                  </a:txBody>
                  <a:tcPr marT="45717" marB="45717"/>
                </a:tc>
                <a:tc>
                  <a:txBody>
                    <a:bodyPr/>
                    <a:lstStyle/>
                    <a:p>
                      <a:endParaRPr lang="el-GR" sz="1800" dirty="0"/>
                    </a:p>
                  </a:txBody>
                  <a:tcPr marT="45717" marB="45717"/>
                </a:tc>
              </a:tr>
              <a:tr h="432000">
                <a:tc>
                  <a:txBody>
                    <a:bodyPr/>
                    <a:lstStyle/>
                    <a:p>
                      <a:r>
                        <a:rPr lang="el-GR" sz="1800" dirty="0" smtClean="0"/>
                        <a:t>Κ12</a:t>
                      </a:r>
                      <a:endParaRPr lang="el-GR" sz="1800" dirty="0"/>
                    </a:p>
                  </a:txBody>
                  <a:tcPr marT="45706" marB="45706"/>
                </a:tc>
                <a:tc>
                  <a:txBody>
                    <a:bodyPr/>
                    <a:lstStyle/>
                    <a:p>
                      <a:r>
                        <a:rPr lang="el-GR" sz="1800" b="1" dirty="0" smtClean="0"/>
                        <a:t>Ηλεκτρομαγνητισμός,</a:t>
                      </a:r>
                      <a:r>
                        <a:rPr lang="el-GR" sz="1800" b="1" baseline="0" dirty="0" smtClean="0"/>
                        <a:t> Οπτική, </a:t>
                      </a:r>
                      <a:br>
                        <a:rPr lang="el-GR" sz="1800" b="1" baseline="0" dirty="0" smtClean="0"/>
                      </a:br>
                      <a:r>
                        <a:rPr lang="el-GR" sz="1800" b="1" baseline="0" dirty="0" smtClean="0">
                          <a:solidFill>
                            <a:schemeClr val="tx1"/>
                          </a:solidFill>
                        </a:rPr>
                        <a:t>Σύγχρονη Φυσική</a:t>
                      </a:r>
                    </a:p>
                  </a:txBody>
                  <a:tcPr marT="45706" marB="45706"/>
                </a:tc>
                <a:tc>
                  <a:txBody>
                    <a:bodyPr/>
                    <a:lstStyle/>
                    <a:p>
                      <a:pPr algn="ctr"/>
                      <a:r>
                        <a:rPr lang="el-GR" sz="1800" dirty="0" smtClean="0"/>
                        <a:t>6</a:t>
                      </a:r>
                      <a:endParaRPr lang="el-GR" sz="1800" dirty="0"/>
                    </a:p>
                  </a:txBody>
                  <a:tcPr marT="45706" marB="45706"/>
                </a:tc>
                <a:tc>
                  <a:txBody>
                    <a:bodyPr/>
                    <a:lstStyle/>
                    <a:p>
                      <a:pPr algn="ctr"/>
                      <a:r>
                        <a:rPr lang="en-US" sz="1800" dirty="0" smtClean="0"/>
                        <a:t>2</a:t>
                      </a:r>
                      <a:endParaRPr lang="el-GR" sz="1800" dirty="0"/>
                    </a:p>
                  </a:txBody>
                  <a:tcPr marT="45706" marB="45706"/>
                </a:tc>
                <a:tc>
                  <a:txBody>
                    <a:bodyPr/>
                    <a:lstStyle/>
                    <a:p>
                      <a:pPr algn="ctr"/>
                      <a:endParaRPr lang="el-GR" sz="1800" dirty="0"/>
                    </a:p>
                  </a:txBody>
                  <a:tcPr marT="45706" marB="45706"/>
                </a:tc>
                <a:tc>
                  <a:txBody>
                    <a:bodyPr/>
                    <a:lstStyle/>
                    <a:p>
                      <a:pPr algn="ctr"/>
                      <a:r>
                        <a:rPr lang="el-GR" sz="1800" dirty="0" smtClean="0"/>
                        <a:t>8</a:t>
                      </a:r>
                      <a:endParaRPr lang="el-GR" sz="1800" dirty="0"/>
                    </a:p>
                  </a:txBody>
                  <a:tcPr marT="45706" marB="45706"/>
                </a:tc>
                <a:tc>
                  <a:txBody>
                    <a:bodyPr/>
                    <a:lstStyle/>
                    <a:p>
                      <a:endParaRPr lang="el-GR" sz="1800" dirty="0"/>
                    </a:p>
                  </a:txBody>
                  <a:tcPr marT="45706" marB="45706"/>
                </a:tc>
              </a:tr>
              <a:tr h="432000">
                <a:tc>
                  <a:txBody>
                    <a:bodyPr/>
                    <a:lstStyle/>
                    <a:p>
                      <a:r>
                        <a:rPr lang="el-GR" sz="1800" dirty="0" smtClean="0"/>
                        <a:t>Κ08</a:t>
                      </a:r>
                      <a:endParaRPr lang="el-GR" sz="1800" dirty="0"/>
                    </a:p>
                  </a:txBody>
                  <a:tcPr marT="45717" marB="45717"/>
                </a:tc>
                <a:tc>
                  <a:txBody>
                    <a:bodyPr/>
                    <a:lstStyle/>
                    <a:p>
                      <a:r>
                        <a:rPr lang="el-GR" sz="1800" b="1" dirty="0" smtClean="0"/>
                        <a:t>Δομές Δεδομένων και Τεχνικές Προγραμματισμού</a:t>
                      </a: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l-GR" sz="1800" dirty="0" smtClean="0"/>
                        <a:t>Κ04</a:t>
                      </a:r>
                      <a:endParaRPr lang="el-GR" sz="1800" dirty="0">
                        <a:solidFill>
                          <a:schemeClr val="tx1">
                            <a:lumMod val="50000"/>
                            <a:lumOff val="50000"/>
                          </a:schemeClr>
                        </a:solidFill>
                      </a:endParaRPr>
                    </a:p>
                  </a:txBody>
                  <a:tcPr marT="45717" marB="45717"/>
                </a:tc>
              </a:tr>
              <a:tr h="432000">
                <a:tc>
                  <a:txBody>
                    <a:bodyPr/>
                    <a:lstStyle/>
                    <a:p>
                      <a:r>
                        <a:rPr lang="el-GR" sz="1800" dirty="0" smtClean="0"/>
                        <a:t>Κ14</a:t>
                      </a:r>
                      <a:endParaRPr lang="el-GR" sz="1800" dirty="0"/>
                    </a:p>
                  </a:txBody>
                  <a:tcPr marT="45717" marB="45717"/>
                </a:tc>
                <a:tc>
                  <a:txBody>
                    <a:bodyPr/>
                    <a:lstStyle/>
                    <a:p>
                      <a:r>
                        <a:rPr lang="el-GR" sz="1800" b="1" dirty="0" smtClean="0"/>
                        <a:t>Αρχιτεκτονική Υπολογιστών Ι </a:t>
                      </a:r>
                    </a:p>
                  </a:txBody>
                  <a:tcPr marT="45717" marB="45717"/>
                </a:tc>
                <a:tc>
                  <a:txBody>
                    <a:bodyPr/>
                    <a:lstStyle/>
                    <a:p>
                      <a:pPr algn="ctr"/>
                      <a:r>
                        <a:rPr lang="el-GR" sz="1800" dirty="0" smtClean="0"/>
                        <a:t>3</a:t>
                      </a:r>
                      <a:endParaRPr lang="el-GR" sz="1800" dirty="0"/>
                    </a:p>
                  </a:txBody>
                  <a:tcPr marT="45717" marB="45717"/>
                </a:tc>
                <a:tc>
                  <a:txBody>
                    <a:bodyPr/>
                    <a:lstStyle/>
                    <a:p>
                      <a:pPr algn="ctr"/>
                      <a:r>
                        <a:rPr lang="el-GR" sz="1800" dirty="0" smtClean="0"/>
                        <a:t>1</a:t>
                      </a:r>
                      <a:endParaRPr lang="el-GR" sz="1800" dirty="0"/>
                    </a:p>
                  </a:txBody>
                  <a:tcPr marT="45717" marB="45717"/>
                </a:tc>
                <a:tc>
                  <a:txBody>
                    <a:bodyPr/>
                    <a:lstStyle/>
                    <a:p>
                      <a:pPr algn="ctr"/>
                      <a:r>
                        <a:rPr lang="en-US" sz="1800" dirty="0" smtClean="0"/>
                        <a:t>1</a:t>
                      </a:r>
                      <a:endParaRPr lang="el-GR" sz="1800" dirty="0"/>
                    </a:p>
                  </a:txBody>
                  <a:tcPr marT="45717" marB="45717"/>
                </a:tc>
                <a:tc>
                  <a:txBody>
                    <a:bodyPr/>
                    <a:lstStyle/>
                    <a:p>
                      <a:pPr algn="ctr"/>
                      <a:r>
                        <a:rPr lang="en-US" sz="1800" dirty="0" smtClean="0"/>
                        <a:t>7</a:t>
                      </a:r>
                      <a:endParaRPr lang="el-GR" sz="1800" dirty="0"/>
                    </a:p>
                  </a:txBody>
                  <a:tcPr marT="45717" marB="45717"/>
                </a:tc>
                <a:tc>
                  <a:txBody>
                    <a:bodyPr/>
                    <a:lstStyle/>
                    <a:p>
                      <a:pPr algn="ctr"/>
                      <a:r>
                        <a:rPr lang="en-US" sz="1800" dirty="0" smtClean="0"/>
                        <a:t>K02</a:t>
                      </a:r>
                      <a:endParaRPr lang="el-GR" sz="1800" dirty="0">
                        <a:solidFill>
                          <a:schemeClr val="tx1">
                            <a:lumMod val="50000"/>
                            <a:lumOff val="50000"/>
                          </a:schemeClr>
                        </a:solidFill>
                      </a:endParaRPr>
                    </a:p>
                  </a:txBody>
                  <a:tcPr marT="45717" marB="45717"/>
                </a:tc>
              </a:tr>
              <a:tr h="432000">
                <a:tc>
                  <a:txBody>
                    <a:bodyPr/>
                    <a:lstStyle/>
                    <a:p>
                      <a:endParaRPr lang="el-GR" sz="1800" dirty="0"/>
                    </a:p>
                  </a:txBody>
                  <a:tcPr marT="45717" marB="45717"/>
                </a:tc>
                <a:tc>
                  <a:txBody>
                    <a:bodyPr/>
                    <a:lstStyle/>
                    <a:p>
                      <a:endParaRPr lang="el-GR" sz="1800" dirty="0"/>
                    </a:p>
                  </a:txBody>
                  <a:tcPr marT="45717" marB="45717"/>
                </a:tc>
                <a:tc>
                  <a:txBody>
                    <a:bodyPr/>
                    <a:lstStyle/>
                    <a:p>
                      <a:pPr algn="ctr"/>
                      <a:r>
                        <a:rPr lang="el-GR" sz="1800" dirty="0" smtClean="0"/>
                        <a:t>16</a:t>
                      </a:r>
                      <a:endParaRPr lang="el-GR" sz="1800" dirty="0"/>
                    </a:p>
                  </a:txBody>
                  <a:tcPr marT="45717" marB="45717"/>
                </a:tc>
                <a:tc>
                  <a:txBody>
                    <a:bodyPr/>
                    <a:lstStyle/>
                    <a:p>
                      <a:pPr algn="ctr"/>
                      <a:r>
                        <a:rPr lang="en-US" sz="1800" dirty="0" smtClean="0"/>
                        <a:t>6</a:t>
                      </a:r>
                      <a:endParaRPr lang="el-GR" sz="1800" dirty="0"/>
                    </a:p>
                  </a:txBody>
                  <a:tcPr marT="45717" marB="45717"/>
                </a:tc>
                <a:tc>
                  <a:txBody>
                    <a:bodyPr/>
                    <a:lstStyle/>
                    <a:p>
                      <a:pPr algn="ctr"/>
                      <a:r>
                        <a:rPr lang="en-US" sz="1800" dirty="0" smtClean="0"/>
                        <a:t>2</a:t>
                      </a:r>
                      <a:endParaRPr lang="el-GR" sz="1800" dirty="0"/>
                    </a:p>
                  </a:txBody>
                  <a:tcPr marT="45717" marB="45717"/>
                </a:tc>
                <a:tc>
                  <a:txBody>
                    <a:bodyPr/>
                    <a:lstStyle/>
                    <a:p>
                      <a:pPr algn="ctr"/>
                      <a:r>
                        <a:rPr lang="el-GR" sz="1800" dirty="0" smtClean="0"/>
                        <a:t>30</a:t>
                      </a:r>
                      <a:endParaRPr lang="el-GR" sz="1800" dirty="0"/>
                    </a:p>
                  </a:txBody>
                  <a:tcPr marT="45717" marB="45717"/>
                </a:tc>
                <a:tc>
                  <a:txBody>
                    <a:bodyPr/>
                    <a:lstStyle/>
                    <a:p>
                      <a:endParaRPr lang="el-GR" sz="1800" dirty="0"/>
                    </a:p>
                  </a:txBody>
                  <a:tcPr marT="45717" marB="45717"/>
                </a:tc>
              </a:tr>
            </a:tbl>
          </a:graphicData>
        </a:graphic>
      </p:graphicFrame>
      <p:sp>
        <p:nvSpPr>
          <p:cNvPr id="9"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3</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22 διδακτικές </a:t>
            </a:r>
            <a:r>
              <a:rPr lang="el-GR" sz="2400" b="1" dirty="0">
                <a:solidFill>
                  <a:srgbClr val="00B050"/>
                </a:solidFill>
              </a:rPr>
              <a:t>ώρες)</a:t>
            </a:r>
          </a:p>
        </p:txBody>
      </p:sp>
      <p:sp>
        <p:nvSpPr>
          <p:cNvPr id="4"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extLst>
              <p:ext uri="{D42A27DB-BD31-4B8C-83A1-F6EECF244321}">
                <p14:modId xmlns="" xmlns:p14="http://schemas.microsoft.com/office/powerpoint/2010/main" val="953497035"/>
              </p:ext>
            </p:extLst>
          </p:nvPr>
        </p:nvGraphicFramePr>
        <p:xfrm>
          <a:off x="76200" y="1852800"/>
          <a:ext cx="8991600" cy="3024000"/>
        </p:xfrm>
        <a:graphic>
          <a:graphicData uri="http://schemas.openxmlformats.org/drawingml/2006/table">
            <a:tbl>
              <a:tblPr firstRow="1" bandRow="1">
                <a:tableStyleId>{C4B1156A-380E-4F78-BDF5-A606A8083BF9}</a:tableStyleId>
              </a:tblPr>
              <a:tblGrid>
                <a:gridCol w="762004"/>
                <a:gridCol w="5029196"/>
                <a:gridCol w="457200"/>
                <a:gridCol w="457200"/>
                <a:gridCol w="457200"/>
                <a:gridCol w="762000"/>
                <a:gridCol w="1066800"/>
              </a:tblGrid>
              <a:tr h="432000">
                <a:tc>
                  <a:txBody>
                    <a:bodyPr/>
                    <a:lstStyle/>
                    <a:p>
                      <a:pPr marL="0" algn="l" rtl="0" eaLnBrk="1" latinLnBrk="0" hangingPunct="1"/>
                      <a:r>
                        <a:rPr kumimoji="0" lang="el-GR" sz="1800" kern="1200" dirty="0" smtClean="0"/>
                        <a:t>Κωδ.</a:t>
                      </a:r>
                      <a:endParaRPr kumimoji="0" lang="el-GR" sz="1800" kern="1200" dirty="0">
                        <a:solidFill>
                          <a:schemeClr val="dk1"/>
                        </a:solidFill>
                        <a:latin typeface="+mn-lt"/>
                        <a:ea typeface="+mn-ea"/>
                        <a:cs typeface="+mn-cs"/>
                      </a:endParaRPr>
                    </a:p>
                  </a:txBody>
                  <a:tcPr marT="45722" marB="45722"/>
                </a:tc>
                <a:tc>
                  <a:txBody>
                    <a:bodyPr/>
                    <a:lstStyle/>
                    <a:p>
                      <a:r>
                        <a:rPr lang="el-GR" sz="1800" dirty="0" smtClean="0"/>
                        <a:t>Μάθημα</a:t>
                      </a:r>
                      <a:endParaRPr lang="el-GR" sz="1800" dirty="0"/>
                    </a:p>
                  </a:txBody>
                  <a:tcPr marT="45722" marB="45722"/>
                </a:tc>
                <a:tc>
                  <a:txBody>
                    <a:bodyPr/>
                    <a:lstStyle/>
                    <a:p>
                      <a:pPr algn="ctr"/>
                      <a:r>
                        <a:rPr lang="el-GR" sz="1800" dirty="0" smtClean="0"/>
                        <a:t>Θ</a:t>
                      </a:r>
                      <a:endParaRPr lang="el-GR" sz="1800" dirty="0"/>
                    </a:p>
                  </a:txBody>
                  <a:tcPr marT="45722" marB="45722"/>
                </a:tc>
                <a:tc>
                  <a:txBody>
                    <a:bodyPr/>
                    <a:lstStyle/>
                    <a:p>
                      <a:pPr algn="ctr"/>
                      <a:r>
                        <a:rPr lang="el-GR" sz="1800" dirty="0" smtClean="0"/>
                        <a:t>Φ</a:t>
                      </a:r>
                      <a:endParaRPr lang="el-GR" sz="1800" dirty="0"/>
                    </a:p>
                  </a:txBody>
                  <a:tcPr marT="45722" marB="45722"/>
                </a:tc>
                <a:tc>
                  <a:txBody>
                    <a:bodyPr/>
                    <a:lstStyle/>
                    <a:p>
                      <a:pPr algn="ctr"/>
                      <a:r>
                        <a:rPr lang="el-GR" sz="1800" dirty="0" smtClean="0"/>
                        <a:t>Ε</a:t>
                      </a:r>
                      <a:endParaRPr lang="el-GR" sz="1800" dirty="0"/>
                    </a:p>
                  </a:txBody>
                  <a:tcPr marT="45722" marB="45722"/>
                </a:tc>
                <a:tc>
                  <a:txBody>
                    <a:bodyPr/>
                    <a:lstStyle/>
                    <a:p>
                      <a:pPr algn="ctr"/>
                      <a:r>
                        <a:rPr lang="en-US" sz="1800" dirty="0" smtClean="0"/>
                        <a:t>ECTS</a:t>
                      </a:r>
                      <a:endParaRPr lang="el-GR" sz="1800" dirty="0"/>
                    </a:p>
                  </a:txBody>
                  <a:tcPr marT="45722" marB="45722"/>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22" marB="45722"/>
                </a:tc>
              </a:tr>
              <a:tr h="432000">
                <a:tc>
                  <a:txBody>
                    <a:bodyPr/>
                    <a:lstStyle/>
                    <a:p>
                      <a:r>
                        <a:rPr lang="el-GR" sz="1800" dirty="0" smtClean="0"/>
                        <a:t>Κ06</a:t>
                      </a:r>
                      <a:endParaRPr lang="el-GR" sz="1800" dirty="0"/>
                    </a:p>
                  </a:txBody>
                  <a:tcPr marT="45722" marB="45722"/>
                </a:tc>
                <a:tc>
                  <a:txBody>
                    <a:bodyPr/>
                    <a:lstStyle/>
                    <a:p>
                      <a:r>
                        <a:rPr lang="el-GR" sz="1800" b="1" dirty="0" smtClean="0"/>
                        <a:t>Ανάλυση ΙΙ</a:t>
                      </a:r>
                    </a:p>
                  </a:txBody>
                  <a:tcPr marT="45722" marB="45722"/>
                </a:tc>
                <a:tc>
                  <a:txBody>
                    <a:bodyPr/>
                    <a:lstStyle/>
                    <a:p>
                      <a:pPr algn="ctr"/>
                      <a:r>
                        <a:rPr lang="el-GR" sz="1800" dirty="0" smtClean="0"/>
                        <a:t>4</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8</a:t>
                      </a:r>
                      <a:endParaRPr lang="el-GR" sz="1800" dirty="0"/>
                    </a:p>
                  </a:txBody>
                  <a:tcPr marT="45722" marB="45722"/>
                </a:tc>
                <a:tc>
                  <a:txBody>
                    <a:bodyPr/>
                    <a:lstStyle/>
                    <a:p>
                      <a:pPr algn="ctr"/>
                      <a:r>
                        <a:rPr lang="el-GR" sz="1800" dirty="0" smtClean="0"/>
                        <a:t>Κ01</a:t>
                      </a:r>
                      <a:endParaRPr lang="el-GR" sz="1800" dirty="0">
                        <a:solidFill>
                          <a:schemeClr val="tx1">
                            <a:lumMod val="50000"/>
                            <a:lumOff val="50000"/>
                          </a:schemeClr>
                        </a:solidFill>
                      </a:endParaRPr>
                    </a:p>
                  </a:txBody>
                  <a:tcPr marT="45722" marB="45722"/>
                </a:tc>
              </a:tr>
              <a:tr h="432000">
                <a:tc>
                  <a:txBody>
                    <a:bodyPr/>
                    <a:lstStyle/>
                    <a:p>
                      <a:r>
                        <a:rPr lang="el-GR" sz="1800" dirty="0" smtClean="0"/>
                        <a:t>Κ13</a:t>
                      </a:r>
                      <a:endParaRPr lang="el-GR" sz="1800" dirty="0"/>
                    </a:p>
                  </a:txBody>
                  <a:tcPr marT="45722" marB="45722"/>
                </a:tc>
                <a:tc>
                  <a:txBody>
                    <a:bodyPr/>
                    <a:lstStyle/>
                    <a:p>
                      <a:r>
                        <a:rPr lang="el-GR" sz="1800" b="1" dirty="0" smtClean="0"/>
                        <a:t>Πιθανότητες και Στατιστική</a:t>
                      </a:r>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6</a:t>
                      </a: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r>
                        <a:rPr lang="el-GR" sz="1800" dirty="0" smtClean="0"/>
                        <a:t>Κ10</a:t>
                      </a:r>
                      <a:endParaRPr lang="el-GR" sz="1800" dirty="0"/>
                    </a:p>
                  </a:txBody>
                  <a:tcPr marT="45722" marB="45722"/>
                </a:tc>
                <a:tc>
                  <a:txBody>
                    <a:bodyPr/>
                    <a:lstStyle/>
                    <a:p>
                      <a:r>
                        <a:rPr lang="el-GR" sz="1800" b="1" dirty="0" smtClean="0"/>
                        <a:t>Αντικειμενοστραφής Προγραμματισμός </a:t>
                      </a:r>
                    </a:p>
                  </a:txBody>
                  <a:tcPr marT="45722" marB="45722"/>
                </a:tc>
                <a:tc>
                  <a:txBody>
                    <a:bodyPr/>
                    <a:lstStyle/>
                    <a:p>
                      <a:pPr algn="ctr"/>
                      <a:r>
                        <a:rPr lang="el-GR" sz="1800" dirty="0" smtClean="0"/>
                        <a:t>3</a:t>
                      </a:r>
                      <a:endParaRPr lang="el-GR" sz="1800" dirty="0"/>
                    </a:p>
                  </a:txBody>
                  <a:tcPr marT="45722" marB="45722"/>
                </a:tc>
                <a:tc>
                  <a:txBody>
                    <a:bodyPr/>
                    <a:lstStyle/>
                    <a:p>
                      <a:pPr algn="ctr"/>
                      <a:r>
                        <a:rPr lang="el-GR" sz="1800" dirty="0" smtClean="0"/>
                        <a:t>1</a:t>
                      </a:r>
                      <a:endParaRPr lang="el-GR" sz="1800" dirty="0"/>
                    </a:p>
                  </a:txBody>
                  <a:tcPr marT="45722" marB="45722"/>
                </a:tc>
                <a:tc>
                  <a:txBody>
                    <a:bodyPr/>
                    <a:lstStyle/>
                    <a:p>
                      <a:pPr algn="ctr"/>
                      <a:r>
                        <a:rPr lang="en-US" sz="1800" dirty="0" smtClean="0"/>
                        <a:t>2</a:t>
                      </a:r>
                      <a:endParaRPr lang="el-GR" sz="1800" dirty="0"/>
                    </a:p>
                  </a:txBody>
                  <a:tcPr marT="45722" marB="45722"/>
                </a:tc>
                <a:tc>
                  <a:txBody>
                    <a:bodyPr/>
                    <a:lstStyle/>
                    <a:p>
                      <a:pPr algn="ctr"/>
                      <a:r>
                        <a:rPr lang="en-US" sz="1800" dirty="0" smtClean="0"/>
                        <a:t>8</a:t>
                      </a:r>
                      <a:endParaRPr lang="el-GR" sz="1800" dirty="0"/>
                    </a:p>
                  </a:txBody>
                  <a:tcPr marT="45722" marB="45722"/>
                </a:tc>
                <a:tc>
                  <a:txBody>
                    <a:bodyPr/>
                    <a:lstStyle/>
                    <a:p>
                      <a:pPr algn="ctr"/>
                      <a:r>
                        <a:rPr lang="en-US" sz="1800" dirty="0" smtClean="0"/>
                        <a:t>K04</a:t>
                      </a:r>
                      <a:endParaRPr lang="el-GR" sz="1800" dirty="0">
                        <a:solidFill>
                          <a:schemeClr val="tx1">
                            <a:lumMod val="50000"/>
                            <a:lumOff val="50000"/>
                          </a:schemeClr>
                        </a:solidFill>
                      </a:endParaRPr>
                    </a:p>
                  </a:txBody>
                  <a:tcPr marT="45722" marB="45722"/>
                </a:tc>
              </a:tr>
              <a:tr h="432000">
                <a:tc>
                  <a:txBody>
                    <a:bodyPr/>
                    <a:lstStyle/>
                    <a:p>
                      <a:r>
                        <a:rPr lang="el-GR" sz="1800" dirty="0" smtClean="0"/>
                        <a:t>Κ11</a:t>
                      </a:r>
                      <a:endParaRPr lang="el-GR" sz="1800" dirty="0">
                        <a:solidFill>
                          <a:schemeClr val="tx1"/>
                        </a:solidFill>
                      </a:endParaRPr>
                    </a:p>
                  </a:txBody>
                  <a:tcPr marT="45722" marB="45722"/>
                </a:tc>
                <a:tc>
                  <a:txBody>
                    <a:bodyPr/>
                    <a:lstStyle/>
                    <a:p>
                      <a:r>
                        <a:rPr lang="el-GR" sz="1800" b="1" dirty="0" smtClean="0"/>
                        <a:t>Σήματα</a:t>
                      </a:r>
                      <a:r>
                        <a:rPr lang="en-US" sz="1800" b="1" dirty="0" smtClean="0"/>
                        <a:t> </a:t>
                      </a:r>
                      <a:r>
                        <a:rPr lang="el-GR" sz="1800" b="1" dirty="0" smtClean="0"/>
                        <a:t>και Συστήματα</a:t>
                      </a:r>
                    </a:p>
                  </a:txBody>
                  <a:tcPr marT="45722" marB="45722"/>
                </a:tc>
                <a:tc>
                  <a:txBody>
                    <a:bodyPr/>
                    <a:lstStyle/>
                    <a:p>
                      <a:pPr algn="ctr"/>
                      <a:r>
                        <a:rPr lang="en-US" sz="1800" dirty="0" smtClean="0"/>
                        <a:t>3</a:t>
                      </a:r>
                      <a:endParaRPr lang="el-GR" sz="1800" dirty="0"/>
                    </a:p>
                  </a:txBody>
                  <a:tcPr marT="45722" marB="45722"/>
                </a:tc>
                <a:tc>
                  <a:txBody>
                    <a:bodyPr/>
                    <a:lstStyle/>
                    <a:p>
                      <a:pPr algn="ctr"/>
                      <a:r>
                        <a:rPr lang="en-US" sz="1800" dirty="0" smtClean="0"/>
                        <a:t>1</a:t>
                      </a:r>
                      <a:endParaRPr lang="el-GR" sz="1800" dirty="0"/>
                    </a:p>
                  </a:txBody>
                  <a:tcPr marT="45722" marB="45722"/>
                </a:tc>
                <a:tc>
                  <a:txBody>
                    <a:bodyPr/>
                    <a:lstStyle/>
                    <a:p>
                      <a:pPr algn="ctr"/>
                      <a:endParaRPr lang="el-GR" sz="1800" dirty="0"/>
                    </a:p>
                  </a:txBody>
                  <a:tcPr marT="45722" marB="45722"/>
                </a:tc>
                <a:tc>
                  <a:txBody>
                    <a:bodyPr/>
                    <a:lstStyle/>
                    <a:p>
                      <a:pPr algn="ctr"/>
                      <a:r>
                        <a:rPr lang="en-US" sz="1800" dirty="0" smtClean="0"/>
                        <a:t>6</a:t>
                      </a:r>
                      <a:endParaRPr lang="el-GR" sz="1800" dirty="0"/>
                    </a:p>
                  </a:txBody>
                  <a:tcPr marT="45722" marB="4572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t>Κ01</a:t>
                      </a:r>
                      <a:endParaRPr lang="el-GR" sz="1800" dirty="0" smtClean="0">
                        <a:solidFill>
                          <a:schemeClr val="tx1">
                            <a:lumMod val="50000"/>
                            <a:lumOff val="50000"/>
                          </a:schemeClr>
                        </a:solidFill>
                      </a:endParaRPr>
                    </a:p>
                  </a:txBody>
                  <a:tcPr marT="45722" marB="45722"/>
                </a:tc>
              </a:tr>
              <a:tr h="432000">
                <a:tc>
                  <a:txBody>
                    <a:bodyPr/>
                    <a:lstStyle/>
                    <a:p>
                      <a:r>
                        <a:rPr lang="el-GR" sz="1800" dirty="0" smtClean="0">
                          <a:solidFill>
                            <a:srgbClr val="0066FF"/>
                          </a:solidFill>
                        </a:rPr>
                        <a:t>Κ1</a:t>
                      </a:r>
                      <a:r>
                        <a:rPr lang="en-US" sz="1800" dirty="0" smtClean="0">
                          <a:solidFill>
                            <a:srgbClr val="0066FF"/>
                          </a:solidFill>
                        </a:rPr>
                        <a:t>1</a:t>
                      </a:r>
                      <a:r>
                        <a:rPr lang="el-GR" sz="1800" dirty="0" smtClean="0">
                          <a:solidFill>
                            <a:srgbClr val="0066FF"/>
                          </a:solidFill>
                        </a:rPr>
                        <a:t>ε</a:t>
                      </a:r>
                      <a:endParaRPr lang="el-GR" sz="1800" dirty="0">
                        <a:solidFill>
                          <a:srgbClr val="0066FF"/>
                        </a:solidFill>
                      </a:endParaRPr>
                    </a:p>
                  </a:txBody>
                  <a:tcPr marT="45722" marB="45722"/>
                </a:tc>
                <a:tc>
                  <a:txBody>
                    <a:bodyPr/>
                    <a:lstStyle/>
                    <a:p>
                      <a:r>
                        <a:rPr lang="el-GR" sz="1800" b="1" dirty="0" smtClean="0">
                          <a:solidFill>
                            <a:srgbClr val="0066FF"/>
                          </a:solidFill>
                        </a:rPr>
                        <a:t>Εργαστήριο </a:t>
                      </a:r>
                      <a:r>
                        <a:rPr lang="el-GR" sz="1800" b="1" baseline="0" dirty="0" smtClean="0">
                          <a:solidFill>
                            <a:srgbClr val="0066FF"/>
                          </a:solidFill>
                        </a:rPr>
                        <a:t>Κυκλωμάτων και Συστημάτων</a:t>
                      </a:r>
                    </a:p>
                  </a:txBody>
                  <a:tcPr marT="45722" marB="45722"/>
                </a:tc>
                <a:tc>
                  <a:txBody>
                    <a:bodyPr/>
                    <a:lstStyle/>
                    <a:p>
                      <a:pPr algn="ctr"/>
                      <a:endParaRPr lang="el-GR" sz="1800" dirty="0"/>
                    </a:p>
                  </a:txBody>
                  <a:tcPr marT="45722" marB="45722"/>
                </a:tc>
                <a:tc>
                  <a:txBody>
                    <a:bodyPr/>
                    <a:lstStyle/>
                    <a:p>
                      <a:pPr algn="ct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r>
                        <a:rPr lang="el-GR" sz="1800" dirty="0" smtClean="0"/>
                        <a:t>2</a:t>
                      </a:r>
                      <a:endParaRPr lang="el-GR" sz="1800" dirty="0"/>
                    </a:p>
                  </a:txBody>
                  <a:tcPr marT="45722" marB="45722"/>
                </a:tc>
                <a:tc>
                  <a:txBody>
                    <a:bodyPr/>
                    <a:lstStyle/>
                    <a:p>
                      <a:pPr algn="ctr"/>
                      <a:endParaRPr lang="el-GR" sz="1800" dirty="0">
                        <a:solidFill>
                          <a:schemeClr val="tx1">
                            <a:lumMod val="50000"/>
                            <a:lumOff val="50000"/>
                          </a:schemeClr>
                        </a:solidFill>
                      </a:endParaRPr>
                    </a:p>
                  </a:txBody>
                  <a:tcPr marT="45722" marB="45722"/>
                </a:tc>
              </a:tr>
              <a:tr h="432000">
                <a:tc>
                  <a:txBody>
                    <a:bodyPr/>
                    <a:lstStyle/>
                    <a:p>
                      <a:endParaRPr lang="el-GR" sz="1800" dirty="0"/>
                    </a:p>
                  </a:txBody>
                  <a:tcPr marT="45722" marB="45722"/>
                </a:tc>
                <a:tc>
                  <a:txBody>
                    <a:bodyPr/>
                    <a:lstStyle/>
                    <a:p>
                      <a:endParaRPr lang="el-GR" sz="1800" dirty="0"/>
                    </a:p>
                  </a:txBody>
                  <a:tcPr marT="45722" marB="45722"/>
                </a:tc>
                <a:tc>
                  <a:txBody>
                    <a:bodyPr/>
                    <a:lstStyle/>
                    <a:p>
                      <a:pPr algn="ctr"/>
                      <a:r>
                        <a:rPr lang="el-GR" sz="1800" dirty="0" smtClean="0"/>
                        <a:t>13</a:t>
                      </a:r>
                      <a:endParaRPr lang="el-GR" sz="1800" dirty="0"/>
                    </a:p>
                  </a:txBody>
                  <a:tcPr marT="45722" marB="45722"/>
                </a:tc>
                <a:tc>
                  <a:txBody>
                    <a:bodyPr/>
                    <a:lstStyle/>
                    <a:p>
                      <a:pPr algn="ctr"/>
                      <a:r>
                        <a:rPr lang="el-GR" sz="1800" dirty="0" smtClean="0"/>
                        <a:t>5</a:t>
                      </a:r>
                      <a:endParaRPr lang="el-GR" sz="1800" dirty="0"/>
                    </a:p>
                  </a:txBody>
                  <a:tcPr marT="45722" marB="45722"/>
                </a:tc>
                <a:tc>
                  <a:txBody>
                    <a:bodyPr/>
                    <a:lstStyle/>
                    <a:p>
                      <a:pPr algn="ctr"/>
                      <a:r>
                        <a:rPr lang="en-US" sz="1800" dirty="0" smtClean="0"/>
                        <a:t>4</a:t>
                      </a:r>
                      <a:endParaRPr lang="el-GR" sz="1800" dirty="0"/>
                    </a:p>
                  </a:txBody>
                  <a:tcPr marT="45722" marB="45722"/>
                </a:tc>
                <a:tc>
                  <a:txBody>
                    <a:bodyPr/>
                    <a:lstStyle/>
                    <a:p>
                      <a:pPr algn="ctr"/>
                      <a:r>
                        <a:rPr lang="el-GR" sz="1800" dirty="0" smtClean="0"/>
                        <a:t>30</a:t>
                      </a:r>
                      <a:endParaRPr lang="el-GR" sz="1800" dirty="0"/>
                    </a:p>
                  </a:txBody>
                  <a:tcPr marT="45722" marB="45722"/>
                </a:tc>
                <a:tc>
                  <a:txBody>
                    <a:bodyPr/>
                    <a:lstStyle/>
                    <a:p>
                      <a:pPr algn="ctr"/>
                      <a:endParaRPr lang="el-GR" sz="1800" dirty="0"/>
                    </a:p>
                  </a:txBody>
                  <a:tcPr marT="45722" marB="45722"/>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7620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a:t>
            </a:r>
            <a:r>
              <a:rPr lang="el-GR" sz="2400" b="1" dirty="0" smtClean="0">
                <a:solidFill>
                  <a:srgbClr val="00B050"/>
                </a:solidFill>
              </a:rPr>
              <a:t>4</a:t>
            </a:r>
            <a:r>
              <a:rPr lang="el-GR" sz="2400" b="1" baseline="30000" dirty="0" smtClean="0">
                <a:solidFill>
                  <a:srgbClr val="00B050"/>
                </a:solidFill>
              </a:rPr>
              <a:t>ου</a:t>
            </a:r>
            <a:r>
              <a:rPr lang="el-GR" sz="2400" b="1" dirty="0" smtClean="0">
                <a:solidFill>
                  <a:srgbClr val="00B050"/>
                </a:solidFill>
              </a:rPr>
              <a:t> </a:t>
            </a:r>
            <a:r>
              <a:rPr lang="el-GR" sz="2400" b="1" dirty="0">
                <a:solidFill>
                  <a:srgbClr val="00B050"/>
                </a:solidFill>
              </a:rPr>
              <a:t>Εξαμήνου </a:t>
            </a:r>
            <a:br>
              <a:rPr lang="el-GR" sz="2400" b="1" dirty="0">
                <a:solidFill>
                  <a:srgbClr val="00B050"/>
                </a:solidFill>
              </a:rPr>
            </a:br>
            <a:r>
              <a:rPr lang="el-GR" sz="2400" b="1" dirty="0">
                <a:solidFill>
                  <a:srgbClr val="00B050"/>
                </a:solidFill>
              </a:rPr>
              <a:t>(</a:t>
            </a:r>
            <a:r>
              <a:rPr lang="el-GR" sz="2400" b="1" dirty="0" smtClean="0">
                <a:solidFill>
                  <a:srgbClr val="00B050"/>
                </a:solidFill>
              </a:rPr>
              <a:t>21 διδακτικές </a:t>
            </a:r>
            <a:r>
              <a:rPr lang="el-GR" sz="2400" b="1" dirty="0">
                <a:solidFill>
                  <a:srgbClr val="00B050"/>
                </a:solidFill>
              </a:rPr>
              <a:t>ώρες)</a:t>
            </a:r>
          </a:p>
        </p:txBody>
      </p:sp>
      <p:sp>
        <p:nvSpPr>
          <p:cNvPr id="3" name="Title 1"/>
          <p:cNvSpPr txBox="1">
            <a:spLocks/>
          </p:cNvSpPr>
          <p:nvPr/>
        </p:nvSpPr>
        <p:spPr>
          <a:xfrm>
            <a:off x="457200" y="76200"/>
            <a:ext cx="8229600" cy="6858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Βασικός Κύκλος Σπουδών του Νέου ΠΠΣ</a:t>
            </a:r>
            <a:endParaRPr kumimoji="0" lang="el-GR" sz="3600" b="1" i="0" u="none" strike="noStrike" kern="1200"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graphicFrame>
        <p:nvGraphicFramePr>
          <p:cNvPr id="5" name="Table 4"/>
          <p:cNvGraphicFramePr>
            <a:graphicFrameLocks noGrp="1"/>
          </p:cNvGraphicFramePr>
          <p:nvPr/>
        </p:nvGraphicFramePr>
        <p:xfrm>
          <a:off x="152400" y="1874680"/>
          <a:ext cx="8915400" cy="2621120"/>
        </p:xfrm>
        <a:graphic>
          <a:graphicData uri="http://schemas.openxmlformats.org/drawingml/2006/table">
            <a:tbl>
              <a:tblPr firstRow="1" bandRow="1">
                <a:tableStyleId>{C4B1156A-380E-4F78-BDF5-A606A8083BF9}</a:tableStyleId>
              </a:tblPr>
              <a:tblGrid>
                <a:gridCol w="838204"/>
                <a:gridCol w="4800597"/>
                <a:gridCol w="457200"/>
                <a:gridCol w="457200"/>
                <a:gridCol w="457200"/>
                <a:gridCol w="838200"/>
                <a:gridCol w="1066799"/>
              </a:tblGrid>
              <a:tr h="324000">
                <a:tc>
                  <a:txBody>
                    <a:bodyPr/>
                    <a:lstStyle/>
                    <a:p>
                      <a:r>
                        <a:rPr lang="el-GR" sz="1800" dirty="0" smtClean="0"/>
                        <a:t>Κωδ.</a:t>
                      </a:r>
                      <a:endParaRPr lang="el-GR" sz="1800" dirty="0"/>
                    </a:p>
                  </a:txBody>
                  <a:tcPr marT="45707" marB="45707"/>
                </a:tc>
                <a:tc>
                  <a:txBody>
                    <a:bodyPr/>
                    <a:lstStyle/>
                    <a:p>
                      <a:r>
                        <a:rPr lang="el-GR" sz="1800" dirty="0" smtClean="0"/>
                        <a:t>Μάθημα</a:t>
                      </a:r>
                      <a:endParaRPr lang="el-GR" sz="1800" dirty="0"/>
                    </a:p>
                  </a:txBody>
                  <a:tcPr marT="45707" marB="45707"/>
                </a:tc>
                <a:tc>
                  <a:txBody>
                    <a:bodyPr/>
                    <a:lstStyle/>
                    <a:p>
                      <a:pPr algn="ctr"/>
                      <a:r>
                        <a:rPr lang="el-GR" sz="1800" dirty="0" smtClean="0"/>
                        <a:t>Θ</a:t>
                      </a:r>
                      <a:endParaRPr lang="el-GR" sz="1800" dirty="0"/>
                    </a:p>
                  </a:txBody>
                  <a:tcPr marT="45707" marB="45707"/>
                </a:tc>
                <a:tc>
                  <a:txBody>
                    <a:bodyPr/>
                    <a:lstStyle/>
                    <a:p>
                      <a:pPr algn="ctr"/>
                      <a:r>
                        <a:rPr lang="el-GR" sz="1800" dirty="0" smtClean="0"/>
                        <a:t>Φ</a:t>
                      </a:r>
                      <a:endParaRPr lang="el-GR" sz="1800" dirty="0"/>
                    </a:p>
                  </a:txBody>
                  <a:tcPr marT="45707" marB="45707"/>
                </a:tc>
                <a:tc>
                  <a:txBody>
                    <a:bodyPr/>
                    <a:lstStyle/>
                    <a:p>
                      <a:pPr algn="ctr"/>
                      <a:r>
                        <a:rPr lang="el-GR" sz="1800" dirty="0" smtClean="0"/>
                        <a:t>Ε</a:t>
                      </a:r>
                      <a:endParaRPr lang="el-GR" sz="1800" dirty="0"/>
                    </a:p>
                  </a:txBody>
                  <a:tcPr marT="45707" marB="45707"/>
                </a:tc>
                <a:tc>
                  <a:txBody>
                    <a:bodyPr/>
                    <a:lstStyle/>
                    <a:p>
                      <a:pPr algn="ctr"/>
                      <a:r>
                        <a:rPr lang="en-US" sz="1800" dirty="0" smtClean="0"/>
                        <a:t>ECTS</a:t>
                      </a:r>
                      <a:endParaRPr lang="el-GR" sz="1800" dirty="0"/>
                    </a:p>
                  </a:txBody>
                  <a:tcPr marT="45707" marB="45707"/>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dirty="0"/>
                    </a:p>
                  </a:txBody>
                  <a:tcPr marT="45707" marB="45707"/>
                </a:tc>
              </a:tr>
              <a:tr h="324000">
                <a:tc>
                  <a:txBody>
                    <a:bodyPr/>
                    <a:lstStyle/>
                    <a:p>
                      <a:r>
                        <a:rPr lang="el-GR" sz="1800" dirty="0" smtClean="0"/>
                        <a:t>Κ1</a:t>
                      </a:r>
                      <a:r>
                        <a:rPr lang="en-US" sz="1800" dirty="0" smtClean="0"/>
                        <a:t>7</a:t>
                      </a:r>
                      <a:endParaRPr lang="el-GR" sz="1800" dirty="0"/>
                    </a:p>
                  </a:txBody>
                  <a:tcPr marT="45707" marB="45707"/>
                </a:tc>
                <a:tc>
                  <a:txBody>
                    <a:bodyPr/>
                    <a:lstStyle/>
                    <a:p>
                      <a:r>
                        <a:rPr lang="el-GR" sz="1800" b="1" dirty="0" smtClean="0"/>
                        <a:t>Αλγόριθμοι και Πολυπλοκότητα</a:t>
                      </a:r>
                    </a:p>
                  </a:txBody>
                  <a:tcPr marT="45707" marB="45707"/>
                </a:tc>
                <a:tc>
                  <a:txBody>
                    <a:bodyPr/>
                    <a:lstStyle/>
                    <a:p>
                      <a:pPr algn="ctr"/>
                      <a:r>
                        <a:rPr lang="en-US" sz="1800" dirty="0" smtClean="0"/>
                        <a:t>4</a:t>
                      </a:r>
                      <a:endParaRPr lang="el-GR" sz="1800" dirty="0"/>
                    </a:p>
                  </a:txBody>
                  <a:tcPr marT="45707" marB="45707"/>
                </a:tc>
                <a:tc>
                  <a:txBody>
                    <a:bodyPr/>
                    <a:lstStyle/>
                    <a:p>
                      <a:pPr algn="ctr"/>
                      <a:r>
                        <a:rPr lang="en-US" sz="1800" dirty="0" smtClean="0"/>
                        <a:t>2</a:t>
                      </a:r>
                      <a:endParaRPr lang="el-GR" sz="1800" dirty="0"/>
                    </a:p>
                  </a:txBody>
                  <a:tcPr marT="45707" marB="45707"/>
                </a:tc>
                <a:tc>
                  <a:txBody>
                    <a:bodyPr/>
                    <a:lstStyle/>
                    <a:p>
                      <a:pPr algn="ctr"/>
                      <a:endParaRPr lang="el-GR" sz="1800" dirty="0"/>
                    </a:p>
                  </a:txBody>
                  <a:tcPr marT="45707" marB="45707"/>
                </a:tc>
                <a:tc>
                  <a:txBody>
                    <a:bodyPr/>
                    <a:lstStyle/>
                    <a:p>
                      <a:pPr algn="ctr"/>
                      <a:r>
                        <a:rPr lang="en-US" sz="1800" dirty="0" smtClean="0"/>
                        <a:t>8</a:t>
                      </a:r>
                      <a:endParaRPr lang="el-GR" sz="1800" dirty="0"/>
                    </a:p>
                  </a:txBody>
                  <a:tcPr marT="45707" marB="45707"/>
                </a:tc>
                <a:tc>
                  <a:txBody>
                    <a:bodyPr/>
                    <a:lstStyle/>
                    <a:p>
                      <a:pPr algn="ctr"/>
                      <a:r>
                        <a:rPr lang="en-US" sz="1800" dirty="0" smtClean="0"/>
                        <a:t>K09</a:t>
                      </a:r>
                      <a:endParaRPr lang="el-GR" sz="1800" dirty="0">
                        <a:solidFill>
                          <a:schemeClr val="tx1">
                            <a:lumMod val="50000"/>
                            <a:lumOff val="50000"/>
                          </a:schemeClr>
                        </a:solidFill>
                      </a:endParaRPr>
                    </a:p>
                  </a:txBody>
                  <a:tcPr marT="45707" marB="45707"/>
                </a:tc>
              </a:tr>
              <a:tr h="324000">
                <a:tc>
                  <a:txBody>
                    <a:bodyPr/>
                    <a:lstStyle/>
                    <a:p>
                      <a:r>
                        <a:rPr lang="el-GR" sz="1800" dirty="0" smtClean="0">
                          <a:solidFill>
                            <a:schemeClr val="tx1"/>
                          </a:solidFill>
                        </a:rPr>
                        <a:t>Κ29</a:t>
                      </a:r>
                      <a:endParaRPr lang="el-GR" sz="1800" dirty="0">
                        <a:solidFill>
                          <a:schemeClr val="tx1"/>
                        </a:solidFill>
                      </a:endParaRPr>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chemeClr val="tx1"/>
                          </a:solidFill>
                        </a:rPr>
                        <a:t>Σχεδίαση και Χρήση Βάσεων</a:t>
                      </a:r>
                      <a:r>
                        <a:rPr lang="el-GR" sz="1800" b="1" baseline="0" dirty="0" smtClean="0">
                          <a:solidFill>
                            <a:schemeClr val="tx1"/>
                          </a:solidFill>
                        </a:rPr>
                        <a:t> Δεδομένων</a:t>
                      </a:r>
                    </a:p>
                  </a:txBody>
                  <a:tcPr marT="45707" marB="45707"/>
                </a:tc>
                <a:tc>
                  <a:txBody>
                    <a:bodyPr/>
                    <a:lstStyle/>
                    <a:p>
                      <a:pPr algn="ctr"/>
                      <a:r>
                        <a:rPr lang="el-GR" sz="1800" dirty="0" smtClean="0"/>
                        <a:t>3</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1</a:t>
                      </a:r>
                      <a:endParaRPr lang="el-GR" sz="1800" dirty="0"/>
                    </a:p>
                  </a:txBody>
                  <a:tcPr marT="45707" marB="45707"/>
                </a:tc>
                <a:tc>
                  <a:txBody>
                    <a:bodyPr/>
                    <a:lstStyle/>
                    <a:p>
                      <a:pPr algn="ctr"/>
                      <a:r>
                        <a:rPr lang="en-US" sz="1800" dirty="0" smtClean="0"/>
                        <a:t>7</a:t>
                      </a:r>
                      <a:endParaRPr lang="el-GR" sz="1800" dirty="0"/>
                    </a:p>
                  </a:txBody>
                  <a:tcPr marT="45707" marB="45707"/>
                </a:tc>
                <a:tc>
                  <a:txBody>
                    <a:bodyPr/>
                    <a:lstStyle/>
                    <a:p>
                      <a:pPr algn="ctr"/>
                      <a:r>
                        <a:rPr lang="en-US" sz="1800" dirty="0" smtClean="0"/>
                        <a:t>K08</a:t>
                      </a:r>
                      <a:endParaRPr lang="el-GR" sz="1800" dirty="0">
                        <a:solidFill>
                          <a:schemeClr val="tx1">
                            <a:lumMod val="50000"/>
                            <a:lumOff val="50000"/>
                          </a:schemeClr>
                        </a:solidFill>
                      </a:endParaRPr>
                    </a:p>
                  </a:txBody>
                  <a:tcPr marT="45707" marB="45707"/>
                </a:tc>
              </a:tr>
              <a:tr h="324000">
                <a:tc>
                  <a:txBody>
                    <a:bodyPr/>
                    <a:lstStyle/>
                    <a:p>
                      <a:r>
                        <a:rPr lang="en-US" sz="1800" dirty="0" smtClean="0"/>
                        <a:t>K</a:t>
                      </a:r>
                      <a:r>
                        <a:rPr lang="el-GR" sz="1800" dirty="0" smtClean="0"/>
                        <a:t>21</a:t>
                      </a:r>
                      <a:endParaRPr lang="el-GR" sz="1800" dirty="0"/>
                    </a:p>
                  </a:txBody>
                  <a:tcPr marT="45718" marB="45718"/>
                </a:tc>
                <a:tc>
                  <a:txBody>
                    <a:bodyPr/>
                    <a:lstStyle/>
                    <a:p>
                      <a:r>
                        <a:rPr lang="el-GR" sz="1800" b="1" dirty="0" smtClean="0"/>
                        <a:t>Συστήματα</a:t>
                      </a:r>
                      <a:r>
                        <a:rPr lang="el-GR" sz="1800" b="1" baseline="0" dirty="0" smtClean="0"/>
                        <a:t> Επικοινωνιών</a:t>
                      </a:r>
                    </a:p>
                  </a:txBody>
                  <a:tcPr marT="45718" marB="45718"/>
                </a:tc>
                <a:tc>
                  <a:txBody>
                    <a:bodyPr/>
                    <a:lstStyle/>
                    <a:p>
                      <a:pPr algn="ctr"/>
                      <a:r>
                        <a:rPr lang="el-GR" sz="1800" dirty="0" smtClean="0"/>
                        <a:t>3</a:t>
                      </a:r>
                      <a:endParaRPr lang="el-GR" sz="1800" dirty="0"/>
                    </a:p>
                  </a:txBody>
                  <a:tcPr marT="45718" marB="45718"/>
                </a:tc>
                <a:tc>
                  <a:txBody>
                    <a:bodyPr/>
                    <a:lstStyle/>
                    <a:p>
                      <a:pPr algn="ctr"/>
                      <a:r>
                        <a:rPr lang="el-GR" sz="1800" dirty="0" smtClean="0"/>
                        <a:t>1</a:t>
                      </a:r>
                      <a:endParaRPr lang="el-GR" sz="1800" dirty="0"/>
                    </a:p>
                  </a:txBody>
                  <a:tcPr marT="45718" marB="45718"/>
                </a:tc>
                <a:tc>
                  <a:txBody>
                    <a:bodyPr/>
                    <a:lstStyle/>
                    <a:p>
                      <a:pPr algn="ctr"/>
                      <a:r>
                        <a:rPr lang="el-GR" sz="1800" dirty="0" smtClean="0"/>
                        <a:t>1</a:t>
                      </a:r>
                      <a:endParaRPr lang="el-GR" sz="1800" dirty="0"/>
                    </a:p>
                  </a:txBody>
                  <a:tcPr marT="45718" marB="45718"/>
                </a:tc>
                <a:tc>
                  <a:txBody>
                    <a:bodyPr/>
                    <a:lstStyle/>
                    <a:p>
                      <a:pPr algn="ctr"/>
                      <a:r>
                        <a:rPr lang="en-US" sz="1800" dirty="0" smtClean="0"/>
                        <a:t>7</a:t>
                      </a:r>
                      <a:endParaRPr lang="el-GR" sz="1800" dirty="0"/>
                    </a:p>
                  </a:txBody>
                  <a:tcPr marT="45718" marB="45718"/>
                </a:tc>
                <a:tc>
                  <a:txBody>
                    <a:bodyPr/>
                    <a:lstStyle/>
                    <a:p>
                      <a:pPr algn="ctr"/>
                      <a:r>
                        <a:rPr lang="en-US" sz="1800" dirty="0" smtClean="0"/>
                        <a:t>K</a:t>
                      </a:r>
                      <a:r>
                        <a:rPr lang="el-GR" sz="1800" dirty="0" smtClean="0"/>
                        <a:t>11</a:t>
                      </a:r>
                      <a:endParaRPr lang="el-GR" sz="1800" dirty="0">
                        <a:solidFill>
                          <a:schemeClr val="tx1">
                            <a:lumMod val="50000"/>
                            <a:lumOff val="50000"/>
                          </a:schemeClr>
                        </a:solidFill>
                      </a:endParaRPr>
                    </a:p>
                  </a:txBody>
                  <a:tcPr marT="45718" marB="45718"/>
                </a:tc>
              </a:tr>
              <a:tr h="324000">
                <a:tc>
                  <a:txBody>
                    <a:bodyPr/>
                    <a:lstStyle/>
                    <a:p>
                      <a:r>
                        <a:rPr lang="el-GR" sz="1800" dirty="0" smtClean="0"/>
                        <a:t>Κ16</a:t>
                      </a:r>
                      <a:endParaRPr lang="el-GR" sz="1800" dirty="0">
                        <a:solidFill>
                          <a:schemeClr val="tx1"/>
                        </a:solidFill>
                      </a:endParaRPr>
                    </a:p>
                  </a:txBody>
                  <a:tcPr marT="45707" marB="45707"/>
                </a:tc>
                <a:tc>
                  <a:txBody>
                    <a:bodyPr/>
                    <a:lstStyle/>
                    <a:p>
                      <a:r>
                        <a:rPr lang="el-GR" sz="1800" b="1" dirty="0" smtClean="0"/>
                        <a:t>Δίκτυα Επικοινωνιών Ι</a:t>
                      </a:r>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1</a:t>
                      </a: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6</a:t>
                      </a:r>
                      <a:endParaRPr lang="el-GR" sz="1800" dirty="0"/>
                    </a:p>
                  </a:txBody>
                  <a:tcPr marT="45707" marB="45707"/>
                </a:tc>
                <a:tc>
                  <a:txBody>
                    <a:bodyPr/>
                    <a:lstStyle/>
                    <a:p>
                      <a:pPr algn="ctr"/>
                      <a:r>
                        <a:rPr lang="el-GR" sz="1800" dirty="0" smtClean="0"/>
                        <a:t>Κ13</a:t>
                      </a:r>
                      <a:endParaRPr lang="el-GR" sz="1800" dirty="0">
                        <a:solidFill>
                          <a:schemeClr val="tx1">
                            <a:lumMod val="50000"/>
                            <a:lumOff val="50000"/>
                          </a:schemeClr>
                        </a:solidFill>
                      </a:endParaRPr>
                    </a:p>
                  </a:txBody>
                  <a:tcPr marT="45707" marB="45707"/>
                </a:tc>
              </a:tr>
              <a:tr h="324000">
                <a:tc>
                  <a:txBody>
                    <a:bodyPr/>
                    <a:lstStyle/>
                    <a:p>
                      <a:r>
                        <a:rPr lang="el-GR" sz="1800" dirty="0" smtClean="0">
                          <a:solidFill>
                            <a:srgbClr val="0066FF"/>
                          </a:solidFill>
                        </a:rPr>
                        <a:t>Κ16ε</a:t>
                      </a:r>
                      <a:endParaRPr lang="el-GR" sz="1800" dirty="0">
                        <a:solidFill>
                          <a:srgbClr val="0066FF"/>
                        </a:solidFill>
                      </a:endParaRPr>
                    </a:p>
                  </a:txBody>
                  <a:tcPr marT="45707" marB="4570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solidFill>
                            <a:srgbClr val="0066FF"/>
                          </a:solidFill>
                        </a:rPr>
                        <a:t>Εργαστήριο Δικτύων Επικοινωνιών Ι</a:t>
                      </a:r>
                    </a:p>
                  </a:txBody>
                  <a:tcPr marT="45707" marB="45707"/>
                </a:tc>
                <a:tc>
                  <a:txBody>
                    <a:bodyPr/>
                    <a:lstStyle/>
                    <a:p>
                      <a:pPr algn="ctr"/>
                      <a:endParaRPr lang="el-GR" sz="1800" dirty="0"/>
                    </a:p>
                  </a:txBody>
                  <a:tcPr marT="45707" marB="45707"/>
                </a:tc>
                <a:tc>
                  <a:txBody>
                    <a:bodyPr/>
                    <a:lstStyle/>
                    <a:p>
                      <a:pPr algn="ct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r>
                        <a:rPr lang="el-GR" sz="1800" dirty="0" smtClean="0"/>
                        <a:t>2</a:t>
                      </a:r>
                      <a:endParaRPr lang="el-GR" sz="1800" dirty="0"/>
                    </a:p>
                  </a:txBody>
                  <a:tcPr marT="45707" marB="45707"/>
                </a:tc>
                <a:tc>
                  <a:txBody>
                    <a:bodyPr/>
                    <a:lstStyle/>
                    <a:p>
                      <a:pPr algn="ctr"/>
                      <a:endParaRPr lang="el-GR" sz="1800" dirty="0">
                        <a:solidFill>
                          <a:schemeClr val="tx1">
                            <a:lumMod val="50000"/>
                            <a:lumOff val="50000"/>
                          </a:schemeClr>
                        </a:solidFill>
                      </a:endParaRPr>
                    </a:p>
                  </a:txBody>
                  <a:tcPr marT="45707" marB="45707"/>
                </a:tc>
              </a:tr>
              <a:tr h="324000">
                <a:tc>
                  <a:txBody>
                    <a:bodyPr/>
                    <a:lstStyle/>
                    <a:p>
                      <a:endParaRPr lang="el-GR" sz="1800" dirty="0"/>
                    </a:p>
                  </a:txBody>
                  <a:tcPr marT="45707" marB="45707"/>
                </a:tc>
                <a:tc>
                  <a:txBody>
                    <a:bodyPr/>
                    <a:lstStyle/>
                    <a:p>
                      <a:endParaRPr lang="el-GR" sz="1800" dirty="0"/>
                    </a:p>
                  </a:txBody>
                  <a:tcPr marT="45707" marB="45707"/>
                </a:tc>
                <a:tc>
                  <a:txBody>
                    <a:bodyPr/>
                    <a:lstStyle/>
                    <a:p>
                      <a:pPr algn="ctr"/>
                      <a:r>
                        <a:rPr lang="el-GR" sz="1800" dirty="0" smtClean="0"/>
                        <a:t>13</a:t>
                      </a:r>
                      <a:endParaRPr lang="el-GR" sz="1800" dirty="0"/>
                    </a:p>
                  </a:txBody>
                  <a:tcPr marT="45707" marB="45707"/>
                </a:tc>
                <a:tc>
                  <a:txBody>
                    <a:bodyPr/>
                    <a:lstStyle/>
                    <a:p>
                      <a:pPr algn="ctr"/>
                      <a:r>
                        <a:rPr lang="el-GR" sz="1800" dirty="0" smtClean="0"/>
                        <a:t>5</a:t>
                      </a:r>
                      <a:endParaRPr lang="el-GR" sz="1800" dirty="0"/>
                    </a:p>
                  </a:txBody>
                  <a:tcPr marT="45707" marB="45707"/>
                </a:tc>
                <a:tc>
                  <a:txBody>
                    <a:bodyPr/>
                    <a:lstStyle/>
                    <a:p>
                      <a:pPr algn="ctr"/>
                      <a:r>
                        <a:rPr lang="el-GR" sz="1800" dirty="0" smtClean="0"/>
                        <a:t>3</a:t>
                      </a:r>
                      <a:endParaRPr lang="el-GR" sz="1800" dirty="0"/>
                    </a:p>
                  </a:txBody>
                  <a:tcPr marT="45707" marB="45707"/>
                </a:tc>
                <a:tc>
                  <a:txBody>
                    <a:bodyPr/>
                    <a:lstStyle/>
                    <a:p>
                      <a:pPr algn="ctr"/>
                      <a:r>
                        <a:rPr lang="el-GR" sz="1800" dirty="0" smtClean="0"/>
                        <a:t>30</a:t>
                      </a:r>
                      <a:endParaRPr lang="el-GR" sz="1800" dirty="0"/>
                    </a:p>
                  </a:txBody>
                  <a:tcPr marT="45707" marB="45707"/>
                </a:tc>
                <a:tc>
                  <a:txBody>
                    <a:bodyPr/>
                    <a:lstStyle/>
                    <a:p>
                      <a:pPr algn="ctr"/>
                      <a:endParaRPr lang="el-GR" sz="1800" dirty="0"/>
                    </a:p>
                  </a:txBody>
                  <a:tcPr marT="45707" marB="45707"/>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8" name="Content Placeholder 7"/>
          <p:cNvSpPr>
            <a:spLocks noGrp="1"/>
          </p:cNvSpPr>
          <p:nvPr>
            <p:ph idx="1"/>
          </p:nvPr>
        </p:nvSpPr>
        <p:spPr>
          <a:xfrm>
            <a:off x="304800" y="762000"/>
            <a:ext cx="8534400" cy="6019800"/>
          </a:xfrm>
        </p:spPr>
        <p:txBody>
          <a:bodyPr/>
          <a:lstStyle/>
          <a:p>
            <a:r>
              <a:rPr lang="el-GR" dirty="0" smtClean="0">
                <a:solidFill>
                  <a:srgbClr val="C00000"/>
                </a:solidFill>
              </a:rPr>
              <a:t>Κατ’ επιλογή υποχρεωτικά μαθήματα (ΕΥΜ)</a:t>
            </a:r>
          </a:p>
          <a:p>
            <a:pPr lvl="1"/>
            <a:r>
              <a:rPr lang="el-GR" sz="2400" dirty="0" smtClean="0"/>
              <a:t>Ταξινομούνται σε </a:t>
            </a:r>
            <a:r>
              <a:rPr lang="el-GR" sz="2400" dirty="0" smtClean="0">
                <a:solidFill>
                  <a:srgbClr val="C00000"/>
                </a:solidFill>
              </a:rPr>
              <a:t>2 κατευθύνσεις </a:t>
            </a:r>
            <a:r>
              <a:rPr lang="el-GR" sz="2400" dirty="0" smtClean="0"/>
              <a:t>μαθημάτων.  </a:t>
            </a:r>
          </a:p>
          <a:p>
            <a:pPr lvl="2"/>
            <a:r>
              <a:rPr lang="el-GR" sz="2000" dirty="0" smtClean="0"/>
              <a:t>Οι φοιτητές αρχικά επιλέγουν κατεύθυνση Α ή Β </a:t>
            </a:r>
            <a:r>
              <a:rPr lang="el-GR" sz="2000" dirty="0"/>
              <a:t>με δήλωσή τους στη γραμματεία (και με δυνατότητα </a:t>
            </a:r>
            <a:r>
              <a:rPr lang="el-GR" sz="2000" dirty="0" smtClean="0"/>
              <a:t>μέχρι μίας </a:t>
            </a:r>
            <a:r>
              <a:rPr lang="el-GR" sz="2000" dirty="0"/>
              <a:t>αλλαγής</a:t>
            </a:r>
            <a:r>
              <a:rPr lang="el-GR" sz="2000" dirty="0" smtClean="0"/>
              <a:t>)</a:t>
            </a:r>
            <a:r>
              <a:rPr lang="en-US" sz="2000" dirty="0" smtClean="0"/>
              <a:t> </a:t>
            </a:r>
            <a:r>
              <a:rPr lang="el-GR" sz="2000" dirty="0" smtClean="0"/>
              <a:t>και στη συνέχεια τουλάχιστον τα 4 από τα προσφερόμενα κατ’ επιλογή υποχρεωτικά μαθήματα και 1 </a:t>
            </a:r>
            <a:r>
              <a:rPr lang="el-GR" sz="2000" dirty="0" err="1" smtClean="0"/>
              <a:t>project</a:t>
            </a:r>
            <a:r>
              <a:rPr lang="el-GR" sz="2000" dirty="0" smtClean="0"/>
              <a:t> της κατεύθυνσης που έχουν επιλέξει</a:t>
            </a:r>
          </a:p>
          <a:p>
            <a:pPr lvl="2"/>
            <a:r>
              <a:rPr lang="el-GR" sz="2000" dirty="0" smtClean="0"/>
              <a:t>Η δήλωση κατεύθυνσης γίνεται στην αρχή του 5ου εξαμήνου, πριν τις δηλώσεις μαθημάτων, και είναι υποχρεωτική για όσους θέλουν να δηλώσουν μαθήματα του Εστιασμένου Κύκλου Σπουδών</a:t>
            </a:r>
          </a:p>
          <a:p>
            <a:pPr lvl="2"/>
            <a:r>
              <a:rPr lang="el-GR" sz="2000" dirty="0" smtClean="0"/>
              <a:t>Οι φοιτητές επιλέγουν υποχρεωτικά τη μία από τις δύο κατευθύνσεις, ανεξάρτητα εάν επιθυμούν να κατοχυρώσουν ειδίκευση ή όχι</a:t>
            </a:r>
            <a:endParaRPr lang="el-GR"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Α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3" name="Table 2"/>
          <p:cNvGraphicFramePr>
            <a:graphicFrameLocks noGrp="1"/>
          </p:cNvGraphicFramePr>
          <p:nvPr>
            <p:extLst>
              <p:ext uri="{D42A27DB-BD31-4B8C-83A1-F6EECF244321}">
                <p14:modId xmlns="" xmlns:p14="http://schemas.microsoft.com/office/powerpoint/2010/main" val="1070592711"/>
              </p:ext>
            </p:extLst>
          </p:nvPr>
        </p:nvGraphicFramePr>
        <p:xfrm>
          <a:off x="685800" y="762000"/>
          <a:ext cx="8229600" cy="1828800"/>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0667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08</a:t>
                      </a:r>
                      <a:endParaRPr lang="el-GR" sz="1800" dirty="0"/>
                    </a:p>
                  </a:txBody>
                  <a:tcPr/>
                </a:tc>
              </a:tr>
              <a:tr h="324000">
                <a:tc>
                  <a:txBody>
                    <a:bodyPr/>
                    <a:lstStyle/>
                    <a:p>
                      <a:r>
                        <a:rPr lang="en-US" sz="1800" dirty="0" smtClean="0"/>
                        <a:t>K15</a:t>
                      </a:r>
                      <a:endParaRPr lang="el-GR" sz="1800" dirty="0"/>
                    </a:p>
                  </a:txBody>
                  <a:tcPr/>
                </a:tc>
                <a:tc>
                  <a:txBody>
                    <a:bodyPr/>
                    <a:lstStyle/>
                    <a:p>
                      <a:r>
                        <a:rPr lang="el-GR" sz="1800" b="1" dirty="0" smtClean="0"/>
                        <a:t>Αριθμητική</a:t>
                      </a:r>
                      <a:r>
                        <a:rPr lang="el-GR" sz="1800" b="1" baseline="0" dirty="0" smtClean="0"/>
                        <a:t> Ανάλυση</a:t>
                      </a:r>
                      <a:endParaRPr lang="el-GR" sz="1800" b="1" dirty="0">
                        <a:solidFill>
                          <a:srgbClr val="002060"/>
                        </a:solidFill>
                      </a:endParaRPr>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l-GR" sz="1800" dirty="0" smtClean="0"/>
                        <a:t>1</a:t>
                      </a:r>
                      <a:endParaRPr lang="el-GR" sz="1800" dirty="0"/>
                    </a:p>
                  </a:txBody>
                  <a:tcPr/>
                </a:tc>
                <a:tc>
                  <a:txBody>
                    <a:bodyPr/>
                    <a:lstStyle/>
                    <a:p>
                      <a:pPr algn="ctr"/>
                      <a:r>
                        <a:rPr lang="en-US" sz="1800" dirty="0" smtClean="0"/>
                        <a:t>6</a:t>
                      </a:r>
                      <a:endParaRPr lang="el-GR" sz="1800" dirty="0"/>
                    </a:p>
                  </a:txBody>
                  <a:tcPr/>
                </a:tc>
                <a:tc>
                  <a:txBody>
                    <a:bodyPr/>
                    <a:lstStyle/>
                    <a:p>
                      <a:pPr algn="ctr"/>
                      <a:endParaRPr lang="el-GR" sz="1800" dirty="0"/>
                    </a:p>
                  </a:txBody>
                  <a:tcPr/>
                </a:tc>
              </a:tr>
              <a:tr h="324000">
                <a:tc>
                  <a:txBody>
                    <a:bodyPr/>
                    <a:lstStyle/>
                    <a:p>
                      <a:r>
                        <a:rPr lang="el-GR" sz="1800" dirty="0" smtClean="0"/>
                        <a:t>Κ18</a:t>
                      </a:r>
                      <a:endParaRPr lang="el-GR" sz="1800" dirty="0">
                        <a:solidFill>
                          <a:schemeClr val="tx1"/>
                        </a:solidFill>
                      </a:endParaRPr>
                    </a:p>
                  </a:txBody>
                  <a:tcPr/>
                </a:tc>
                <a:tc>
                  <a:txBody>
                    <a:bodyPr/>
                    <a:lstStyle/>
                    <a:p>
                      <a:r>
                        <a:rPr lang="el-GR" sz="1800" b="1" dirty="0" smtClean="0"/>
                        <a:t>Υλοποίηση Συστημάτων</a:t>
                      </a:r>
                      <a:r>
                        <a:rPr lang="el-GR" sz="1800" b="1" baseline="0" dirty="0" smtClean="0"/>
                        <a:t> </a:t>
                      </a:r>
                      <a:r>
                        <a:rPr lang="el-GR" sz="1800" b="1" dirty="0" smtClean="0"/>
                        <a:t>ΒΔ</a:t>
                      </a:r>
                      <a:endParaRPr lang="el-GR" sz="1800" b="1" dirty="0">
                        <a:solidFill>
                          <a:schemeClr val="tx1"/>
                        </a:solidFill>
                      </a:endParaRPr>
                    </a:p>
                  </a:txBody>
                  <a:tcPr/>
                </a:tc>
                <a:tc>
                  <a:txBody>
                    <a:bodyPr/>
                    <a:lstStyle/>
                    <a:p>
                      <a:pPr algn="ctr"/>
                      <a:r>
                        <a:rPr lang="el-GR" sz="1800" dirty="0" smtClean="0"/>
                        <a:t>3</a:t>
                      </a:r>
                      <a:endParaRPr lang="el-GR" sz="1800" dirty="0">
                        <a:solidFill>
                          <a:schemeClr val="tx1"/>
                        </a:solidFill>
                      </a:endParaRPr>
                    </a:p>
                  </a:txBody>
                  <a:tcPr/>
                </a:tc>
                <a:tc>
                  <a:txBody>
                    <a:bodyPr/>
                    <a:lstStyle/>
                    <a:p>
                      <a:pPr algn="ctr"/>
                      <a:r>
                        <a:rPr lang="el-GR" sz="1800" dirty="0" smtClean="0"/>
                        <a:t>1</a:t>
                      </a: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r>
                        <a:rPr lang="el-GR" sz="1800" dirty="0" smtClean="0"/>
                        <a:t>6</a:t>
                      </a: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1"/>
                        </a:solidFill>
                      </a:endParaRPr>
                    </a:p>
                  </a:txBody>
                  <a:tcPr/>
                </a:tc>
              </a:tr>
              <a:tr h="324000">
                <a:tc>
                  <a:txBody>
                    <a:bodyPr/>
                    <a:lstStyle/>
                    <a:p>
                      <a:endParaRPr lang="el-GR" sz="1800" dirty="0">
                        <a:solidFill>
                          <a:schemeClr val="tx1"/>
                        </a:solidFill>
                      </a:endParaRPr>
                    </a:p>
                  </a:txBody>
                  <a:tcPr/>
                </a:tc>
                <a:tc>
                  <a:txBody>
                    <a:bodyPr/>
                    <a:lstStyle/>
                    <a:p>
                      <a:endParaRPr lang="el-GR" sz="1800" b="1"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algn="ctr"/>
                      <a:endParaRPr lang="el-GR" sz="180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l-GR" sz="1800" dirty="0" smtClean="0">
                        <a:solidFill>
                          <a:schemeClr val="tx1"/>
                        </a:solidFill>
                      </a:endParaRPr>
                    </a:p>
                  </a:txBody>
                  <a:tcP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2386301759"/>
              </p:ext>
            </p:extLst>
          </p:nvPr>
        </p:nvGraphicFramePr>
        <p:xfrm>
          <a:off x="685800" y="2824168"/>
          <a:ext cx="8229600" cy="182895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0667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a:t>
                      </a:r>
                      <a:r>
                        <a:rPr lang="el-GR" sz="1800" dirty="0" smtClean="0"/>
                        <a:t>08</a:t>
                      </a:r>
                      <a:endParaRPr lang="el-GR" sz="1800" dirty="0"/>
                    </a:p>
                  </a:txBody>
                  <a:tcPr marT="45733" marB="45733"/>
                </a:tc>
              </a:tr>
              <a:tr h="324000">
                <a:tc>
                  <a:txBody>
                    <a:bodyPr/>
                    <a:lstStyle/>
                    <a:p>
                      <a:r>
                        <a:rPr lang="el-GR" sz="1800" dirty="0" smtClean="0"/>
                        <a:t>Κ25</a:t>
                      </a:r>
                      <a:endParaRPr lang="el-GR" sz="1800" dirty="0">
                        <a:solidFill>
                          <a:schemeClr val="tx1"/>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Θεωρία Υπολογισμού</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r>
              <a:tr h="324000">
                <a:tc>
                  <a:txBody>
                    <a:bodyPr/>
                    <a:lstStyle/>
                    <a:p>
                      <a:r>
                        <a:rPr lang="en-US" sz="1800" dirty="0" smtClean="0"/>
                        <a:t>K</a:t>
                      </a:r>
                      <a:r>
                        <a:rPr lang="el-GR" sz="1800" dirty="0" smtClean="0"/>
                        <a:t>20α</a:t>
                      </a:r>
                      <a:endParaRPr lang="el-GR" sz="1800" dirty="0"/>
                    </a:p>
                  </a:txBody>
                  <a:tcPr marT="45733" marB="45733"/>
                </a:tc>
                <a:tc>
                  <a:txBody>
                    <a:bodyPr/>
                    <a:lstStyle/>
                    <a:p>
                      <a:r>
                        <a:rPr lang="el-GR" sz="1800" b="1" dirty="0" smtClean="0"/>
                        <a:t>Μαθηματικά</a:t>
                      </a:r>
                      <a:r>
                        <a:rPr lang="el-GR" sz="1800" b="1" baseline="0" dirty="0" smtClean="0"/>
                        <a:t> Πληροφορικής</a:t>
                      </a:r>
                      <a:endParaRPr lang="el-GR" sz="1800" b="1" dirty="0">
                        <a:solidFill>
                          <a:schemeClr val="tx1"/>
                        </a:solidFill>
                      </a:endParaRPr>
                    </a:p>
                  </a:txBody>
                  <a:tcPr marT="45743" marB="45743"/>
                </a:tc>
                <a:tc>
                  <a:txBody>
                    <a:bodyPr/>
                    <a:lstStyle/>
                    <a:p>
                      <a:pPr algn="ctr"/>
                      <a:r>
                        <a:rPr lang="el-GR" sz="1800" dirty="0" smtClean="0">
                          <a:solidFill>
                            <a:schemeClr val="dk1"/>
                          </a:solidFill>
                        </a:rPr>
                        <a:t>4</a:t>
                      </a:r>
                      <a:endParaRPr lang="el-GR" sz="1800" dirty="0">
                        <a:solidFill>
                          <a:schemeClr val="tx1"/>
                        </a:solidFill>
                      </a:endParaRPr>
                    </a:p>
                  </a:txBody>
                  <a:tcPr marT="45743" marB="45743"/>
                </a:tc>
                <a:tc>
                  <a:txBody>
                    <a:bodyPr/>
                    <a:lstStyle/>
                    <a:p>
                      <a:pPr algn="ctr"/>
                      <a:r>
                        <a:rPr lang="el-GR" sz="1800" dirty="0" smtClean="0"/>
                        <a:t>1</a:t>
                      </a:r>
                      <a:endParaRPr lang="el-GR" sz="1800" dirty="0">
                        <a:solidFill>
                          <a:schemeClr val="tx1"/>
                        </a:solidFill>
                      </a:endParaRPr>
                    </a:p>
                  </a:txBody>
                  <a:tcPr marT="45743" marB="45743"/>
                </a:tc>
                <a:tc>
                  <a:txBody>
                    <a:bodyPr/>
                    <a:lstStyle/>
                    <a:p>
                      <a:pPr algn="ctr"/>
                      <a:endParaRPr lang="el-GR" sz="1800" dirty="0">
                        <a:solidFill>
                          <a:schemeClr val="tx1"/>
                        </a:solidFill>
                      </a:endParaRPr>
                    </a:p>
                  </a:txBody>
                  <a:tcPr marT="45743" marB="45743"/>
                </a:tc>
                <a:tc>
                  <a:txBody>
                    <a:bodyPr/>
                    <a:lstStyle/>
                    <a:p>
                      <a:pPr algn="ctr"/>
                      <a:r>
                        <a:rPr lang="el-GR" sz="1800" dirty="0" smtClean="0"/>
                        <a:t>6</a:t>
                      </a:r>
                      <a:endParaRPr lang="el-GR" sz="1800" b="0" dirty="0">
                        <a:solidFill>
                          <a:schemeClr val="tx1"/>
                        </a:solidFill>
                      </a:endParaRPr>
                    </a:p>
                  </a:txBody>
                  <a:tcPr marT="45743" marB="45743"/>
                </a:tc>
                <a:tc>
                  <a:txBody>
                    <a:bodyPr/>
                    <a:lstStyle/>
                    <a:p>
                      <a:pPr algn="ctr"/>
                      <a:r>
                        <a:rPr lang="el-GR" sz="1800" dirty="0" smtClean="0"/>
                        <a:t>Κ0</a:t>
                      </a:r>
                      <a:r>
                        <a:rPr lang="en-US" sz="1800" dirty="0" smtClean="0"/>
                        <a:t>9</a:t>
                      </a:r>
                      <a:endParaRPr lang="el-GR" sz="1800" dirty="0">
                        <a:solidFill>
                          <a:schemeClr val="tx1"/>
                        </a:solidFill>
                      </a:endParaRPr>
                    </a:p>
                  </a:txBody>
                  <a:tcPr marT="45743" marB="45743"/>
                </a:tc>
              </a:tr>
              <a:tr h="324000">
                <a:tc>
                  <a:txBody>
                    <a:bodyPr/>
                    <a:lstStyle/>
                    <a:p>
                      <a:r>
                        <a:rPr lang="el-GR" sz="1800" dirty="0" smtClean="0">
                          <a:solidFill>
                            <a:srgbClr val="C00000"/>
                          </a:solidFill>
                        </a:rPr>
                        <a:t>Κ31</a:t>
                      </a:r>
                      <a:endParaRPr lang="el-GR" sz="1800" dirty="0">
                        <a:solidFill>
                          <a:srgbClr val="C00000"/>
                        </a:solidFill>
                      </a:endParaRPr>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smtClean="0"/>
                        <a:t>Μεταγλωττιστές</a:t>
                      </a:r>
                      <a:endParaRPr lang="el-GR" sz="1800" b="1" dirty="0" smtClean="0">
                        <a:solidFill>
                          <a:schemeClr val="tx1"/>
                        </a:solidFill>
                      </a:endParaRPr>
                    </a:p>
                  </a:txBody>
                  <a:tcPr marT="45733" marB="45733"/>
                </a:tc>
                <a:tc>
                  <a:txBody>
                    <a:bodyPr/>
                    <a:lstStyle/>
                    <a:p>
                      <a:pPr algn="ctr"/>
                      <a:r>
                        <a:rPr lang="el-GR" sz="1800" dirty="0" smtClean="0"/>
                        <a:t>3</a:t>
                      </a:r>
                      <a:endParaRPr lang="el-GR" sz="1800" dirty="0">
                        <a:solidFill>
                          <a:schemeClr val="tx1"/>
                        </a:solidFill>
                      </a:endParaRPr>
                    </a:p>
                  </a:txBody>
                  <a:tcPr marT="45733" marB="45733"/>
                </a:tc>
                <a:tc>
                  <a:txBody>
                    <a:bodyPr/>
                    <a:lstStyle/>
                    <a:p>
                      <a:pPr algn="ctr"/>
                      <a:r>
                        <a:rPr lang="el-GR" sz="1800" dirty="0" smtClean="0"/>
                        <a:t>1</a:t>
                      </a:r>
                      <a:endParaRPr lang="el-GR" sz="1800" dirty="0">
                        <a:solidFill>
                          <a:schemeClr val="tx1"/>
                        </a:solidFill>
                      </a:endParaRPr>
                    </a:p>
                  </a:txBody>
                  <a:tcPr marT="45733" marB="45733"/>
                </a:tc>
                <a:tc>
                  <a:txBody>
                    <a:bodyPr/>
                    <a:lstStyle/>
                    <a:p>
                      <a:pPr algn="ctr"/>
                      <a:endParaRPr lang="el-GR" sz="1800" dirty="0">
                        <a:solidFill>
                          <a:schemeClr val="tx1"/>
                        </a:solidFill>
                      </a:endParaRPr>
                    </a:p>
                  </a:txBody>
                  <a:tcPr marT="45733" marB="45733"/>
                </a:tc>
                <a:tc>
                  <a:txBody>
                    <a:bodyPr/>
                    <a:lstStyle/>
                    <a:p>
                      <a:pPr algn="ctr"/>
                      <a:r>
                        <a:rPr lang="el-GR" sz="1800" dirty="0" smtClean="0"/>
                        <a:t>6</a:t>
                      </a:r>
                      <a:endParaRPr lang="el-GR" sz="1800" dirty="0">
                        <a:solidFill>
                          <a:schemeClr val="tx1"/>
                        </a:solidFill>
                      </a:endParaRPr>
                    </a:p>
                  </a:txBody>
                  <a:tcPr marT="45733" marB="45733"/>
                </a:tc>
                <a:tc>
                  <a:txBody>
                    <a:bodyPr/>
                    <a:lstStyle/>
                    <a:p>
                      <a:pPr algn="ctr"/>
                      <a:r>
                        <a:rPr lang="en-US" sz="1800" dirty="0" smtClean="0"/>
                        <a:t>K</a:t>
                      </a:r>
                      <a:r>
                        <a:rPr lang="el-GR" sz="1800" dirty="0" smtClean="0"/>
                        <a:t>08</a:t>
                      </a:r>
                      <a:r>
                        <a:rPr lang="el-GR" sz="1800" baseline="0" dirty="0" smtClean="0"/>
                        <a:t> Κ10</a:t>
                      </a:r>
                      <a:endParaRPr lang="el-GR" sz="1800" dirty="0">
                        <a:solidFill>
                          <a:schemeClr val="tx1"/>
                        </a:solidFill>
                      </a:endParaRPr>
                    </a:p>
                  </a:txBody>
                  <a:tcPr marT="45733" marB="45733"/>
                </a:tc>
              </a:tr>
            </a:tbl>
          </a:graphicData>
        </a:graphic>
      </p:graphicFrame>
      <p:sp>
        <p:nvSpPr>
          <p:cNvPr id="8" name="Right Brace 7"/>
          <p:cNvSpPr/>
          <p:nvPr/>
        </p:nvSpPr>
        <p:spPr>
          <a:xfrm flipH="1">
            <a:off x="457200" y="3962400"/>
            <a:ext cx="152400" cy="685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9" name="TextBox 2"/>
          <p:cNvSpPr txBox="1">
            <a:spLocks noChangeArrowheads="1"/>
          </p:cNvSpPr>
          <p:nvPr/>
        </p:nvSpPr>
        <p:spPr bwMode="auto">
          <a:xfrm rot="-5400000">
            <a:off x="-233541" y="4121428"/>
            <a:ext cx="989373" cy="369332"/>
          </a:xfrm>
          <a:prstGeom prst="rect">
            <a:avLst/>
          </a:prstGeom>
          <a:noFill/>
          <a:ln w="9525">
            <a:noFill/>
            <a:miter lim="800000"/>
            <a:headEnd/>
            <a:tailEnd/>
          </a:ln>
        </p:spPr>
        <p:txBody>
          <a:bodyPr wrap="none">
            <a:spAutoFit/>
          </a:bodyPr>
          <a:lstStyle/>
          <a:p>
            <a:r>
              <a:rPr lang="el-GR"/>
              <a:t>1 από 2</a:t>
            </a:r>
            <a:endParaRPr lang="en-US"/>
          </a:p>
        </p:txBody>
      </p:sp>
      <p:graphicFrame>
        <p:nvGraphicFramePr>
          <p:cNvPr id="10" name="Table 9"/>
          <p:cNvGraphicFramePr>
            <a:graphicFrameLocks noGrp="1"/>
          </p:cNvGraphicFramePr>
          <p:nvPr/>
        </p:nvGraphicFramePr>
        <p:xfrm>
          <a:off x="685799" y="4907496"/>
          <a:ext cx="8229600"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057681"/>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l-GR" sz="1800" dirty="0" smtClean="0">
                          <a:solidFill>
                            <a:srgbClr val="C00000"/>
                          </a:solidFill>
                        </a:rPr>
                        <a:t>Κ23γ</a:t>
                      </a:r>
                      <a:endParaRPr lang="el-GR" sz="1800" dirty="0">
                        <a:solidFill>
                          <a:srgbClr val="C00000"/>
                        </a:solidFill>
                      </a:endParaRPr>
                    </a:p>
                  </a:txBody>
                  <a:tcPr marT="45684" marB="45684"/>
                </a:tc>
                <a:tc>
                  <a:txBody>
                    <a:bodyPr/>
                    <a:lstStyle/>
                    <a:p>
                      <a:r>
                        <a:rPr lang="el-GR" sz="1800" b="1" dirty="0" smtClean="0"/>
                        <a:t>Ανάπτυξη Λογισμικού </a:t>
                      </a:r>
                      <a:br>
                        <a:rPr lang="el-GR" sz="1800" b="1" dirty="0" smtClean="0"/>
                      </a:br>
                      <a:r>
                        <a:rPr lang="el-GR" sz="1800" b="1" dirty="0" smtClean="0"/>
                        <a:t>για Αλγοριθμικά Προβλήματα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Κ17</a:t>
                      </a:r>
                      <a:endParaRPr lang="el-GR" sz="1800" dirty="0"/>
                    </a:p>
                  </a:txBody>
                  <a:tcPr marT="45684" marB="45684"/>
                </a:tc>
              </a:tr>
              <a:tr h="324000">
                <a:tc>
                  <a:txBody>
                    <a:bodyPr/>
                    <a:lstStyle/>
                    <a:p>
                      <a:r>
                        <a:rPr lang="el-GR" sz="1800" dirty="0" smtClean="0"/>
                        <a:t>Κ23α</a:t>
                      </a:r>
                      <a:endParaRPr lang="el-GR" sz="1800" dirty="0"/>
                    </a:p>
                  </a:txBody>
                  <a:tcPr marT="45684" marB="45684"/>
                </a:tc>
                <a:tc>
                  <a:txBody>
                    <a:bodyPr/>
                    <a:lstStyle/>
                    <a:p>
                      <a:r>
                        <a:rPr lang="el-GR" sz="1800" b="1" dirty="0" smtClean="0"/>
                        <a:t>Ανάπτυξη Λογισμικού </a:t>
                      </a:r>
                      <a:br>
                        <a:rPr lang="el-GR" sz="1800" b="1" dirty="0" smtClean="0"/>
                      </a:br>
                      <a:r>
                        <a:rPr lang="el-GR" sz="1800" b="1" dirty="0" smtClean="0"/>
                        <a:t>για Πληροφοριακά Συστήματα</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Κ18</a:t>
                      </a:r>
                      <a:endParaRPr lang="el-GR" sz="1800" dirty="0"/>
                    </a:p>
                  </a:txBody>
                  <a:tcPr marT="45684" marB="45684"/>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ChangeArrowheads="1"/>
          </p:cNvSpPr>
          <p:nvPr/>
        </p:nvSpPr>
        <p:spPr bwMode="auto">
          <a:xfrm>
            <a:off x="304800" y="76202"/>
            <a:ext cx="8229600" cy="5635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ΥΜ και ΕΥΜ της Κατεύθυνσης Β του Νέου </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ΠΠΣ</a:t>
            </a:r>
          </a:p>
        </p:txBody>
      </p:sp>
      <p:graphicFrame>
        <p:nvGraphicFramePr>
          <p:cNvPr id="9" name="Table 8"/>
          <p:cNvGraphicFramePr>
            <a:graphicFrameLocks noGrp="1"/>
          </p:cNvGraphicFramePr>
          <p:nvPr>
            <p:extLst>
              <p:ext uri="{D42A27DB-BD31-4B8C-83A1-F6EECF244321}">
                <p14:modId xmlns="" xmlns:p14="http://schemas.microsoft.com/office/powerpoint/2010/main" val="1717585229"/>
              </p:ext>
            </p:extLst>
          </p:nvPr>
        </p:nvGraphicFramePr>
        <p:xfrm>
          <a:off x="685800" y="762000"/>
          <a:ext cx="8305800" cy="1828912"/>
        </p:xfrm>
        <a:graphic>
          <a:graphicData uri="http://schemas.openxmlformats.org/drawingml/2006/table">
            <a:tbl>
              <a:tblPr firstRow="1" bandRow="1">
                <a:tableStyleId>{16D9F66E-5EB9-4882-86FB-DCBF35E3C3E4}</a:tableStyleId>
              </a:tblPr>
              <a:tblGrid>
                <a:gridCol w="838200"/>
                <a:gridCol w="4114801"/>
                <a:gridCol w="457200"/>
                <a:gridCol w="457200"/>
                <a:gridCol w="457196"/>
                <a:gridCol w="838204"/>
                <a:gridCol w="1142999"/>
              </a:tblGrid>
              <a:tr h="324000">
                <a:tc>
                  <a:txBody>
                    <a:bodyPr/>
                    <a:lstStyle/>
                    <a:p>
                      <a:r>
                        <a:rPr lang="el-GR" sz="1800" dirty="0" smtClean="0"/>
                        <a:t>Κωδ.</a:t>
                      </a:r>
                      <a:endParaRPr lang="el-GR" sz="1800" dirty="0"/>
                    </a:p>
                  </a:txBody>
                  <a:tcPr/>
                </a:tc>
                <a:tc>
                  <a:txBody>
                    <a:bodyPr/>
                    <a:lstStyle/>
                    <a:p>
                      <a:r>
                        <a:rPr lang="el-GR" sz="1800" dirty="0" smtClean="0"/>
                        <a:t>Μαθήματα 5</a:t>
                      </a:r>
                      <a:r>
                        <a:rPr lang="el-GR" sz="1800" baseline="30000" dirty="0" smtClean="0"/>
                        <a:t>0υ</a:t>
                      </a:r>
                      <a:r>
                        <a:rPr lang="el-GR" sz="1800" dirty="0" smtClean="0"/>
                        <a:t> Εξαμήνου</a:t>
                      </a:r>
                      <a:endParaRPr lang="el-GR" sz="1800" dirty="0"/>
                    </a:p>
                  </a:txBody>
                  <a:tcPr/>
                </a:tc>
                <a:tc>
                  <a:txBody>
                    <a:bodyPr/>
                    <a:lstStyle/>
                    <a:p>
                      <a:r>
                        <a:rPr lang="el-GR" sz="1800" dirty="0" smtClean="0"/>
                        <a:t>Θ</a:t>
                      </a:r>
                      <a:endParaRPr lang="el-GR" sz="1800" dirty="0"/>
                    </a:p>
                  </a:txBody>
                  <a:tcPr/>
                </a:tc>
                <a:tc>
                  <a:txBody>
                    <a:bodyPr/>
                    <a:lstStyle/>
                    <a:p>
                      <a:r>
                        <a:rPr lang="el-GR" sz="1800" dirty="0" smtClean="0"/>
                        <a:t>Φ</a:t>
                      </a:r>
                      <a:endParaRPr lang="el-GR" sz="1800" dirty="0"/>
                    </a:p>
                  </a:txBody>
                  <a:tcPr/>
                </a:tc>
                <a:tc>
                  <a:txBody>
                    <a:bodyPr/>
                    <a:lstStyle/>
                    <a:p>
                      <a:r>
                        <a:rPr lang="el-GR" sz="1800" dirty="0" smtClean="0"/>
                        <a:t>Ε</a:t>
                      </a:r>
                      <a:endParaRPr lang="el-GR" sz="1800" dirty="0"/>
                    </a:p>
                  </a:txBody>
                  <a:tcPr/>
                </a:tc>
                <a:tc>
                  <a:txBody>
                    <a:bodyPr/>
                    <a:lstStyle/>
                    <a:p>
                      <a:r>
                        <a:rPr lang="en-US" sz="1800" dirty="0" smtClean="0"/>
                        <a:t>ECTS</a:t>
                      </a:r>
                      <a:endParaRPr lang="el-GR" sz="1800" dirty="0"/>
                    </a:p>
                  </a:txBody>
                  <a:tcPr/>
                </a:tc>
                <a:tc>
                  <a:txBody>
                    <a:bodyPr/>
                    <a:lstStyle/>
                    <a:p>
                      <a:r>
                        <a:rPr lang="el-GR" sz="1800" dirty="0" err="1" smtClean="0"/>
                        <a:t>Προαπ</a:t>
                      </a:r>
                      <a:r>
                        <a:rPr lang="el-GR" sz="1800" dirty="0" smtClean="0"/>
                        <a:t>.</a:t>
                      </a:r>
                      <a:endParaRPr lang="el-GR" sz="1800" dirty="0"/>
                    </a:p>
                  </a:txBody>
                  <a:tcPr/>
                </a:tc>
              </a:tr>
              <a:tr h="324000">
                <a:tc>
                  <a:txBody>
                    <a:bodyPr/>
                    <a:lstStyle/>
                    <a:p>
                      <a:r>
                        <a:rPr lang="el-GR" sz="1800" dirty="0" smtClean="0"/>
                        <a:t>Κ22</a:t>
                      </a:r>
                      <a:endParaRPr lang="el-GR" sz="1800" dirty="0"/>
                    </a:p>
                  </a:txBody>
                  <a:tcPr/>
                </a:tc>
                <a:tc>
                  <a:txBody>
                    <a:bodyPr/>
                    <a:lstStyle/>
                    <a:p>
                      <a:r>
                        <a:rPr lang="el-GR" sz="1800" b="1" dirty="0" smtClean="0"/>
                        <a:t>Λειτουργικά Συστήματα</a:t>
                      </a:r>
                      <a:r>
                        <a:rPr lang="en-US" sz="1800" b="1" dirty="0" smtClean="0"/>
                        <a:t> </a:t>
                      </a:r>
                      <a:endParaRPr lang="el-GR" sz="1800" b="1" dirty="0"/>
                    </a:p>
                  </a:txBody>
                  <a:tcPr/>
                </a:tc>
                <a:tc>
                  <a:txBody>
                    <a:bodyPr/>
                    <a:lstStyle/>
                    <a:p>
                      <a:pPr algn="ctr"/>
                      <a:r>
                        <a:rPr lang="el-GR" sz="1800" dirty="0" smtClean="0"/>
                        <a:t>4</a:t>
                      </a:r>
                      <a:endParaRPr lang="el-GR" sz="1800" dirty="0"/>
                    </a:p>
                  </a:txBody>
                  <a:tcPr/>
                </a:tc>
                <a:tc>
                  <a:txBody>
                    <a:bodyPr/>
                    <a:lstStyle/>
                    <a:p>
                      <a:pPr algn="ctr"/>
                      <a:endParaRPr lang="el-GR" sz="1800" dirty="0"/>
                    </a:p>
                  </a:txBody>
                  <a:tcPr/>
                </a:tc>
                <a:tc>
                  <a:txBody>
                    <a:bodyPr/>
                    <a:lstStyle/>
                    <a:p>
                      <a:pPr algn="ctr"/>
                      <a:r>
                        <a:rPr lang="en-US" sz="1800" dirty="0" smtClean="0"/>
                        <a:t>1</a:t>
                      </a:r>
                      <a:endParaRPr lang="el-GR" sz="1800" dirty="0"/>
                    </a:p>
                  </a:txBody>
                  <a:tcPr/>
                </a:tc>
                <a:tc>
                  <a:txBody>
                    <a:bodyPr/>
                    <a:lstStyle/>
                    <a:p>
                      <a:pPr algn="ctr"/>
                      <a:r>
                        <a:rPr lang="el-GR" sz="1800" dirty="0" smtClean="0"/>
                        <a:t>6</a:t>
                      </a:r>
                      <a:endParaRPr lang="el-GR" sz="1800" dirty="0"/>
                    </a:p>
                  </a:txBody>
                  <a:tcPr/>
                </a:tc>
                <a:tc>
                  <a:txBody>
                    <a:bodyPr/>
                    <a:lstStyle/>
                    <a:p>
                      <a:pPr algn="ctr"/>
                      <a:r>
                        <a:rPr lang="en-US" sz="1800" dirty="0" smtClean="0"/>
                        <a:t>K</a:t>
                      </a:r>
                      <a:r>
                        <a:rPr lang="el-GR" sz="1800" dirty="0" smtClean="0"/>
                        <a:t>08</a:t>
                      </a:r>
                      <a:endParaRPr lang="el-GR" sz="1800" dirty="0"/>
                    </a:p>
                  </a:txBody>
                  <a:tcPr/>
                </a:tc>
              </a:tr>
              <a:tr h="324000">
                <a:tc>
                  <a:txBody>
                    <a:bodyPr/>
                    <a:lstStyle/>
                    <a:p>
                      <a:r>
                        <a:rPr lang="el-GR" sz="1800" dirty="0" smtClean="0">
                          <a:solidFill>
                            <a:srgbClr val="C00000"/>
                          </a:solidFill>
                        </a:rPr>
                        <a:t>Κ30</a:t>
                      </a:r>
                      <a:endParaRPr lang="el-GR" sz="1800" dirty="0">
                        <a:solidFill>
                          <a:srgbClr val="C00000"/>
                        </a:solidFill>
                      </a:endParaRPr>
                    </a:p>
                  </a:txBody>
                  <a:tcPr marT="45755" marB="45755"/>
                </a:tc>
                <a:tc>
                  <a:txBody>
                    <a:bodyPr/>
                    <a:lstStyle/>
                    <a:p>
                      <a:r>
                        <a:rPr lang="el-GR" sz="1800" b="1" dirty="0" smtClean="0">
                          <a:solidFill>
                            <a:schemeClr val="tx1"/>
                          </a:solidFill>
                        </a:rPr>
                        <a:t>Αρχιτεκτονική Υπολογιστών ΙΙ</a:t>
                      </a:r>
                      <a:endParaRPr lang="el-GR" sz="1800" dirty="0">
                        <a:solidFill>
                          <a:schemeClr val="tx1"/>
                        </a:solidFill>
                      </a:endParaRPr>
                    </a:p>
                  </a:txBody>
                  <a:tcPr marT="45755" marB="45755"/>
                </a:tc>
                <a:tc>
                  <a:txBody>
                    <a:bodyPr/>
                    <a:lstStyle/>
                    <a:p>
                      <a:pPr algn="ctr"/>
                      <a:r>
                        <a:rPr lang="el-GR" sz="1800" dirty="0" smtClean="0">
                          <a:solidFill>
                            <a:schemeClr val="tx1"/>
                          </a:solidFill>
                        </a:rPr>
                        <a:t>3</a:t>
                      </a:r>
                      <a:endParaRPr lang="el-GR" sz="1800" dirty="0">
                        <a:solidFill>
                          <a:schemeClr val="tx1"/>
                        </a:solidFill>
                      </a:endParaRPr>
                    </a:p>
                  </a:txBody>
                  <a:tcPr marT="45755" marB="45755"/>
                </a:tc>
                <a:tc>
                  <a:txBody>
                    <a:bodyPr/>
                    <a:lstStyle/>
                    <a:p>
                      <a:pPr algn="ctr"/>
                      <a:r>
                        <a:rPr lang="el-GR" sz="1800" dirty="0" smtClean="0">
                          <a:solidFill>
                            <a:schemeClr val="tx1"/>
                          </a:solidFill>
                        </a:rPr>
                        <a:t>1</a:t>
                      </a:r>
                      <a:endParaRPr lang="el-GR" sz="1800" dirty="0">
                        <a:solidFill>
                          <a:schemeClr val="tx1"/>
                        </a:solidFill>
                      </a:endParaRPr>
                    </a:p>
                  </a:txBody>
                  <a:tcPr marT="45755" marB="45755"/>
                </a:tc>
                <a:tc>
                  <a:txBody>
                    <a:bodyPr/>
                    <a:lstStyle/>
                    <a:p>
                      <a:pPr algn="ctr"/>
                      <a:r>
                        <a:rPr lang="en-US" sz="1800" dirty="0" smtClean="0">
                          <a:solidFill>
                            <a:schemeClr val="tx1"/>
                          </a:solidFill>
                        </a:rPr>
                        <a:t>1</a:t>
                      </a:r>
                      <a:endParaRPr lang="el-GR" sz="1800" dirty="0">
                        <a:solidFill>
                          <a:schemeClr val="tx1"/>
                        </a:solidFill>
                      </a:endParaRPr>
                    </a:p>
                  </a:txBody>
                  <a:tcPr marT="45755" marB="45755"/>
                </a:tc>
                <a:tc>
                  <a:txBody>
                    <a:bodyPr/>
                    <a:lstStyle/>
                    <a:p>
                      <a:pPr algn="ctr"/>
                      <a:r>
                        <a:rPr lang="en-US" sz="1800" dirty="0" smtClean="0">
                          <a:solidFill>
                            <a:schemeClr val="tx1"/>
                          </a:solidFill>
                        </a:rPr>
                        <a:t>6</a:t>
                      </a:r>
                      <a:endParaRPr lang="el-GR" sz="1800" dirty="0">
                        <a:solidFill>
                          <a:schemeClr val="tx1"/>
                        </a:solidFill>
                      </a:endParaRPr>
                    </a:p>
                  </a:txBody>
                  <a:tcPr marT="45755" marB="4575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chemeClr val="tx1"/>
                          </a:solidFill>
                        </a:rPr>
                        <a:t>Κ14</a:t>
                      </a:r>
                    </a:p>
                  </a:txBody>
                  <a:tcPr marT="45755" marB="45755"/>
                </a:tc>
              </a:tr>
              <a:tr h="324000">
                <a:tc>
                  <a:txBody>
                    <a:bodyPr/>
                    <a:lstStyle/>
                    <a:p>
                      <a:r>
                        <a:rPr lang="el-GR" sz="1800" dirty="0" smtClean="0">
                          <a:solidFill>
                            <a:srgbClr val="C00000"/>
                          </a:solidFill>
                        </a:rPr>
                        <a:t>Κ32</a:t>
                      </a:r>
                      <a:endParaRPr lang="el-GR" sz="1800" dirty="0">
                        <a:solidFill>
                          <a:srgbClr val="C00000"/>
                        </a:solidFill>
                      </a:endParaRPr>
                    </a:p>
                  </a:txBody>
                  <a:tcPr marT="45728" marB="45728"/>
                </a:tc>
                <a:tc>
                  <a:txBody>
                    <a:bodyPr/>
                    <a:lstStyle/>
                    <a:p>
                      <a:r>
                        <a:rPr lang="el-GR" sz="1800" b="1" dirty="0" smtClean="0">
                          <a:solidFill>
                            <a:schemeClr val="tx1"/>
                          </a:solidFill>
                        </a:rPr>
                        <a:t>Ψηφιακή Επεξεργασία Σήματος</a:t>
                      </a:r>
                      <a:endParaRPr lang="el-GR" sz="1800" dirty="0">
                        <a:solidFill>
                          <a:schemeClr val="tx1"/>
                        </a:solidFill>
                      </a:endParaRPr>
                    </a:p>
                  </a:txBody>
                  <a:tcPr marT="45728" marB="45728"/>
                </a:tc>
                <a:tc>
                  <a:txBody>
                    <a:bodyPr/>
                    <a:lstStyle/>
                    <a:p>
                      <a:pPr algn="ctr"/>
                      <a:r>
                        <a:rPr lang="el-GR" sz="1800" dirty="0" smtClean="0">
                          <a:solidFill>
                            <a:schemeClr val="tx1"/>
                          </a:solidFill>
                        </a:rPr>
                        <a:t>4</a:t>
                      </a:r>
                      <a:endParaRPr lang="el-GR" sz="1800" dirty="0">
                        <a:solidFill>
                          <a:schemeClr val="tx1"/>
                        </a:solidFill>
                      </a:endParaRPr>
                    </a:p>
                  </a:txBody>
                  <a:tcPr marT="45728" marB="45728"/>
                </a:tc>
                <a:tc>
                  <a:txBody>
                    <a:bodyPr/>
                    <a:lstStyle/>
                    <a:p>
                      <a:pPr algn="ctr"/>
                      <a:endParaRPr lang="el-GR" sz="1800" dirty="0">
                        <a:solidFill>
                          <a:schemeClr val="tx1"/>
                        </a:solidFill>
                      </a:endParaRPr>
                    </a:p>
                  </a:txBody>
                  <a:tcPr marT="45728" marB="45728"/>
                </a:tc>
                <a:tc>
                  <a:txBody>
                    <a:bodyPr/>
                    <a:lstStyle/>
                    <a:p>
                      <a:pPr algn="ctr"/>
                      <a:r>
                        <a:rPr lang="el-GR" sz="1800" dirty="0" smtClean="0">
                          <a:solidFill>
                            <a:schemeClr val="tx1"/>
                          </a:solidFill>
                        </a:rPr>
                        <a:t>1</a:t>
                      </a:r>
                      <a:endParaRPr lang="el-GR" sz="1800" dirty="0">
                        <a:solidFill>
                          <a:schemeClr val="tx1"/>
                        </a:solidFill>
                      </a:endParaRPr>
                    </a:p>
                  </a:txBody>
                  <a:tcPr marT="45728" marB="45728"/>
                </a:tc>
                <a:tc>
                  <a:txBody>
                    <a:bodyPr/>
                    <a:lstStyle/>
                    <a:p>
                      <a:pPr algn="ctr"/>
                      <a:r>
                        <a:rPr lang="el-GR" sz="1800" b="0" dirty="0" smtClean="0">
                          <a:solidFill>
                            <a:schemeClr val="tx1"/>
                          </a:solidFill>
                        </a:rPr>
                        <a:t>6</a:t>
                      </a:r>
                      <a:endParaRPr lang="el-GR" sz="1800" b="0" dirty="0">
                        <a:solidFill>
                          <a:schemeClr val="tx1"/>
                        </a:solidFill>
                      </a:endParaRPr>
                    </a:p>
                  </a:txBody>
                  <a:tcPr marT="45728" marB="45728"/>
                </a:tc>
                <a:tc>
                  <a:txBody>
                    <a:bodyPr/>
                    <a:lstStyle/>
                    <a:p>
                      <a:pPr algn="ctr"/>
                      <a:r>
                        <a:rPr lang="el-GR" sz="1800" dirty="0" smtClean="0">
                          <a:solidFill>
                            <a:schemeClr val="tx1"/>
                          </a:solidFill>
                        </a:rPr>
                        <a:t>Κ11</a:t>
                      </a:r>
                      <a:endParaRPr lang="el-GR" sz="1800" dirty="0">
                        <a:solidFill>
                          <a:schemeClr val="tx1"/>
                        </a:solidFill>
                      </a:endParaRPr>
                    </a:p>
                  </a:txBody>
                  <a:tcPr marT="45728" marB="45728"/>
                </a:tc>
              </a:tr>
              <a:tr h="324000">
                <a:tc>
                  <a:txBody>
                    <a:bodyPr/>
                    <a:lstStyle/>
                    <a:p>
                      <a:r>
                        <a:rPr lang="el-GR" sz="1800" dirty="0" smtClean="0">
                          <a:solidFill>
                            <a:srgbClr val="C00000"/>
                          </a:solidFill>
                        </a:rPr>
                        <a:t>Κ33</a:t>
                      </a:r>
                      <a:endParaRPr lang="el-GR" sz="1800" dirty="0">
                        <a:solidFill>
                          <a:srgbClr val="C00000"/>
                        </a:solidFill>
                      </a:endParaRPr>
                    </a:p>
                  </a:txBody>
                  <a:tcPr marT="45733" marB="45733"/>
                </a:tc>
                <a:tc>
                  <a:txBody>
                    <a:bodyPr/>
                    <a:lstStyle/>
                    <a:p>
                      <a:r>
                        <a:rPr lang="el-GR" sz="1800" b="1" dirty="0" smtClean="0">
                          <a:solidFill>
                            <a:schemeClr val="tx1"/>
                          </a:solidFill>
                        </a:rPr>
                        <a:t>Δίκτυα Επικοινωνιών ΙΙ</a:t>
                      </a:r>
                      <a:endParaRPr lang="el-GR" sz="1800" dirty="0">
                        <a:solidFill>
                          <a:schemeClr val="tx1"/>
                        </a:solidFill>
                      </a:endParaRPr>
                    </a:p>
                  </a:txBody>
                  <a:tcPr marT="45733" marB="45733"/>
                </a:tc>
                <a:tc>
                  <a:txBody>
                    <a:bodyPr/>
                    <a:lstStyle/>
                    <a:p>
                      <a:pPr algn="ctr"/>
                      <a:r>
                        <a:rPr lang="el-GR" sz="1800" dirty="0" smtClean="0">
                          <a:solidFill>
                            <a:srgbClr val="002060"/>
                          </a:solidFill>
                        </a:rPr>
                        <a:t>4</a:t>
                      </a:r>
                      <a:endParaRPr lang="el-GR" sz="1800" dirty="0">
                        <a:solidFill>
                          <a:srgbClr val="002060"/>
                        </a:solidFill>
                      </a:endParaRPr>
                    </a:p>
                  </a:txBody>
                  <a:tcPr marT="45733" marB="45733"/>
                </a:tc>
                <a:tc>
                  <a:txBody>
                    <a:bodyPr/>
                    <a:lstStyle/>
                    <a:p>
                      <a:pPr algn="ctr"/>
                      <a:endParaRPr lang="el-GR" sz="1800" dirty="0">
                        <a:solidFill>
                          <a:srgbClr val="002060"/>
                        </a:solidFill>
                      </a:endParaRPr>
                    </a:p>
                  </a:txBody>
                  <a:tcPr marT="45733" marB="45733"/>
                </a:tc>
                <a:tc>
                  <a:txBody>
                    <a:bodyPr/>
                    <a:lstStyle/>
                    <a:p>
                      <a:pPr algn="ctr"/>
                      <a:r>
                        <a:rPr lang="en-US" sz="1800" dirty="0" smtClean="0">
                          <a:solidFill>
                            <a:srgbClr val="002060"/>
                          </a:solidFill>
                        </a:rPr>
                        <a:t>1</a:t>
                      </a:r>
                      <a:endParaRPr lang="el-GR" sz="1800" dirty="0">
                        <a:solidFill>
                          <a:srgbClr val="002060"/>
                        </a:solidFill>
                      </a:endParaRPr>
                    </a:p>
                  </a:txBody>
                  <a:tcPr marT="45733" marB="45733"/>
                </a:tc>
                <a:tc>
                  <a:txBody>
                    <a:bodyPr/>
                    <a:lstStyle/>
                    <a:p>
                      <a:pPr algn="ctr"/>
                      <a:r>
                        <a:rPr lang="en-US" sz="1800" dirty="0" smtClean="0">
                          <a:solidFill>
                            <a:srgbClr val="002060"/>
                          </a:solidFill>
                        </a:rPr>
                        <a:t>6</a:t>
                      </a:r>
                      <a:endParaRPr lang="el-GR" sz="1800" dirty="0">
                        <a:solidFill>
                          <a:srgbClr val="002060"/>
                        </a:solidFill>
                      </a:endParaRPr>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dirty="0" smtClean="0">
                          <a:solidFill>
                            <a:srgbClr val="002060"/>
                          </a:solidFill>
                        </a:rPr>
                        <a:t>Κ</a:t>
                      </a:r>
                      <a:r>
                        <a:rPr lang="en-US" sz="1800" dirty="0" smtClean="0">
                          <a:solidFill>
                            <a:srgbClr val="002060"/>
                          </a:solidFill>
                        </a:rPr>
                        <a:t>1</a:t>
                      </a:r>
                      <a:r>
                        <a:rPr lang="el-GR" sz="1800" dirty="0" smtClean="0">
                          <a:solidFill>
                            <a:srgbClr val="002060"/>
                          </a:solidFill>
                        </a:rPr>
                        <a:t>6</a:t>
                      </a:r>
                    </a:p>
                  </a:txBody>
                  <a:tcPr marT="45733" marB="45733"/>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737570909"/>
              </p:ext>
            </p:extLst>
          </p:nvPr>
        </p:nvGraphicFramePr>
        <p:xfrm>
          <a:off x="685800" y="2824167"/>
          <a:ext cx="8305800" cy="1829000"/>
        </p:xfrm>
        <a:graphic>
          <a:graphicData uri="http://schemas.openxmlformats.org/drawingml/2006/table">
            <a:tbl>
              <a:tblPr firstRow="1" bandRow="1">
                <a:tableStyleId>{16D9F66E-5EB9-4882-86FB-DCBF35E3C3E4}</a:tableStyleId>
              </a:tblPr>
              <a:tblGrid>
                <a:gridCol w="838200"/>
                <a:gridCol w="4114801"/>
                <a:gridCol w="457200"/>
                <a:gridCol w="457200"/>
                <a:gridCol w="457200"/>
                <a:gridCol w="838200"/>
                <a:gridCol w="1142999"/>
              </a:tblGrid>
              <a:tr h="324000">
                <a:tc>
                  <a:txBody>
                    <a:bodyPr/>
                    <a:lstStyle/>
                    <a:p>
                      <a:r>
                        <a:rPr lang="el-GR" sz="1800" dirty="0" smtClean="0"/>
                        <a:t>Κωδ.</a:t>
                      </a:r>
                      <a:endParaRPr lang="el-GR" sz="1800" dirty="0"/>
                    </a:p>
                  </a:txBody>
                  <a:tcPr marT="45733" marB="45733"/>
                </a:tc>
                <a:tc>
                  <a:txBody>
                    <a:bodyPr/>
                    <a:lstStyle/>
                    <a:p>
                      <a:r>
                        <a:rPr lang="el-GR" sz="1800" dirty="0" smtClean="0"/>
                        <a:t>Μάθημα 6</a:t>
                      </a:r>
                      <a:r>
                        <a:rPr lang="el-GR" sz="1800" baseline="30000" dirty="0" smtClean="0"/>
                        <a:t>0υ</a:t>
                      </a:r>
                      <a:r>
                        <a:rPr lang="el-GR" sz="1800" dirty="0" smtClean="0"/>
                        <a:t> Εξαμήνου</a:t>
                      </a:r>
                      <a:endParaRPr lang="el-GR" sz="1800" dirty="0"/>
                    </a:p>
                  </a:txBody>
                  <a:tcPr marT="45733" marB="45733"/>
                </a:tc>
                <a:tc>
                  <a:txBody>
                    <a:bodyPr/>
                    <a:lstStyle/>
                    <a:p>
                      <a:r>
                        <a:rPr lang="el-GR" sz="1800" dirty="0" smtClean="0"/>
                        <a:t>Θ</a:t>
                      </a:r>
                      <a:endParaRPr lang="el-GR" sz="1800" dirty="0"/>
                    </a:p>
                  </a:txBody>
                  <a:tcPr marT="45733" marB="45733"/>
                </a:tc>
                <a:tc>
                  <a:txBody>
                    <a:bodyPr/>
                    <a:lstStyle/>
                    <a:p>
                      <a:r>
                        <a:rPr lang="el-GR" sz="1800" dirty="0" smtClean="0"/>
                        <a:t>Φ</a:t>
                      </a:r>
                      <a:endParaRPr lang="el-GR" sz="1800" dirty="0"/>
                    </a:p>
                  </a:txBody>
                  <a:tcPr marT="45733" marB="45733"/>
                </a:tc>
                <a:tc>
                  <a:txBody>
                    <a:bodyPr/>
                    <a:lstStyle/>
                    <a:p>
                      <a:r>
                        <a:rPr lang="el-GR" sz="1800" dirty="0" smtClean="0"/>
                        <a:t>Ε</a:t>
                      </a:r>
                      <a:endParaRPr lang="el-GR" sz="1800" dirty="0"/>
                    </a:p>
                  </a:txBody>
                  <a:tcPr marT="45733" marB="45733"/>
                </a:tc>
                <a:tc>
                  <a:txBody>
                    <a:bodyPr/>
                    <a:lstStyle/>
                    <a:p>
                      <a:r>
                        <a:rPr lang="en-US" sz="1800" dirty="0" smtClean="0"/>
                        <a:t>ECTS</a:t>
                      </a:r>
                      <a:endParaRPr lang="el-GR" sz="1800" dirty="0"/>
                    </a:p>
                  </a:txBody>
                  <a:tcPr marT="45733" marB="45733"/>
                </a:tc>
                <a:tc>
                  <a:txBody>
                    <a:bodyPr/>
                    <a:lstStyle/>
                    <a:p>
                      <a:r>
                        <a:rPr lang="el-GR" sz="1800" dirty="0" err="1" smtClean="0"/>
                        <a:t>Προαπ</a:t>
                      </a:r>
                      <a:r>
                        <a:rPr lang="el-GR" sz="1800" dirty="0" smtClean="0"/>
                        <a:t>.</a:t>
                      </a:r>
                      <a:endParaRPr lang="el-GR" sz="1800" dirty="0"/>
                    </a:p>
                  </a:txBody>
                  <a:tcPr marT="45733" marB="45733"/>
                </a:tc>
              </a:tr>
              <a:tr h="324000">
                <a:tc>
                  <a:txBody>
                    <a:bodyPr/>
                    <a:lstStyle/>
                    <a:p>
                      <a:r>
                        <a:rPr lang="el-GR" sz="1800" dirty="0" smtClean="0"/>
                        <a:t>Κ2</a:t>
                      </a:r>
                      <a:r>
                        <a:rPr lang="en-US" sz="1800" dirty="0" smtClean="0"/>
                        <a:t>4</a:t>
                      </a:r>
                      <a:endParaRPr lang="el-GR" sz="1800" dirty="0"/>
                    </a:p>
                  </a:txBody>
                  <a:tcPr marT="45733" marB="45733"/>
                </a:tc>
                <a:tc>
                  <a:txBody>
                    <a:bodyPr/>
                    <a:lstStyle/>
                    <a:p>
                      <a:r>
                        <a:rPr lang="el-GR" sz="1800" b="1" dirty="0" smtClean="0"/>
                        <a:t>Προγραμματισμός Συστήματος </a:t>
                      </a:r>
                      <a:endParaRPr lang="el-GR" sz="1800" b="1" dirty="0"/>
                    </a:p>
                  </a:txBody>
                  <a:tcPr marT="45733" marB="45733"/>
                </a:tc>
                <a:tc>
                  <a:txBody>
                    <a:bodyPr/>
                    <a:lstStyle/>
                    <a:p>
                      <a:pPr algn="ctr"/>
                      <a:r>
                        <a:rPr lang="en-US" sz="1800" dirty="0" smtClean="0"/>
                        <a:t>4</a:t>
                      </a:r>
                      <a:endParaRPr lang="el-GR" sz="1800" dirty="0"/>
                    </a:p>
                  </a:txBody>
                  <a:tcPr marT="45733" marB="45733"/>
                </a:tc>
                <a:tc>
                  <a:txBody>
                    <a:bodyPr/>
                    <a:lstStyle/>
                    <a:p>
                      <a:pPr algn="ctr"/>
                      <a:endParaRPr lang="el-GR" sz="1800" dirty="0"/>
                    </a:p>
                  </a:txBody>
                  <a:tcPr marT="45733" marB="45733"/>
                </a:tc>
                <a:tc>
                  <a:txBody>
                    <a:bodyPr/>
                    <a:lstStyle/>
                    <a:p>
                      <a:pPr algn="ctr"/>
                      <a:r>
                        <a:rPr lang="en-US" sz="1800" dirty="0" smtClean="0"/>
                        <a:t>1</a:t>
                      </a:r>
                      <a:endParaRPr lang="el-GR" sz="1800" dirty="0"/>
                    </a:p>
                  </a:txBody>
                  <a:tcPr marT="45733" marB="45733"/>
                </a:tc>
                <a:tc>
                  <a:txBody>
                    <a:bodyPr/>
                    <a:lstStyle/>
                    <a:p>
                      <a:pPr algn="ctr"/>
                      <a:r>
                        <a:rPr lang="el-GR" sz="1800" dirty="0" smtClean="0"/>
                        <a:t>6</a:t>
                      </a:r>
                      <a:endParaRPr lang="el-GR" sz="1800" dirty="0"/>
                    </a:p>
                  </a:txBody>
                  <a:tcPr marT="45733" marB="45733"/>
                </a:tc>
                <a:tc>
                  <a:txBody>
                    <a:bodyPr/>
                    <a:lstStyle/>
                    <a:p>
                      <a:pPr algn="ctr"/>
                      <a:r>
                        <a:rPr lang="en-US" sz="1800" dirty="0" smtClean="0"/>
                        <a:t>K</a:t>
                      </a:r>
                      <a:r>
                        <a:rPr lang="el-GR" sz="1800" dirty="0" smtClean="0"/>
                        <a:t>08</a:t>
                      </a:r>
                      <a:endParaRPr lang="el-GR" sz="1800" dirty="0"/>
                    </a:p>
                  </a:txBody>
                  <a:tcPr marT="45733" marB="45733"/>
                </a:tc>
              </a:tr>
              <a:tr h="324000">
                <a:tc>
                  <a:txBody>
                    <a:bodyPr/>
                    <a:lstStyle/>
                    <a:p>
                      <a:r>
                        <a:rPr lang="en-US" sz="1800" dirty="0" smtClean="0">
                          <a:solidFill>
                            <a:schemeClr val="tx1"/>
                          </a:solidFill>
                        </a:rPr>
                        <a:t>K</a:t>
                      </a:r>
                      <a:r>
                        <a:rPr lang="el-GR" sz="1800" dirty="0" smtClean="0">
                          <a:solidFill>
                            <a:schemeClr val="tx1"/>
                          </a:solidFill>
                        </a:rPr>
                        <a:t>19</a:t>
                      </a:r>
                      <a:endParaRPr lang="el-GR" sz="1800" dirty="0">
                        <a:solidFill>
                          <a:schemeClr val="tx1"/>
                        </a:solidFill>
                      </a:endParaRPr>
                    </a:p>
                  </a:txBody>
                  <a:tcPr marT="45735" marB="45735"/>
                </a:tc>
                <a:tc>
                  <a:txBody>
                    <a:bodyPr/>
                    <a:lstStyle/>
                    <a:p>
                      <a:r>
                        <a:rPr lang="el-GR" sz="1800" b="1" dirty="0" smtClean="0">
                          <a:solidFill>
                            <a:schemeClr val="tx1"/>
                          </a:solidFill>
                        </a:rPr>
                        <a:t>Ηλεκτρονική</a:t>
                      </a:r>
                      <a:endParaRPr lang="el-GR" sz="1800" dirty="0">
                        <a:solidFill>
                          <a:schemeClr val="tx1"/>
                        </a:solidFill>
                      </a:endParaRPr>
                    </a:p>
                  </a:txBody>
                  <a:tcPr marT="45735" marB="45735"/>
                </a:tc>
                <a:tc>
                  <a:txBody>
                    <a:bodyPr/>
                    <a:lstStyle/>
                    <a:p>
                      <a:pPr algn="ctr"/>
                      <a:r>
                        <a:rPr lang="el-GR" sz="1800" dirty="0" smtClean="0">
                          <a:solidFill>
                            <a:schemeClr val="tx1"/>
                          </a:solidFill>
                        </a:rPr>
                        <a:t>3</a:t>
                      </a:r>
                      <a:endParaRPr lang="el-GR" sz="1800" dirty="0">
                        <a:solidFill>
                          <a:schemeClr val="tx1"/>
                        </a:solidFill>
                      </a:endParaRPr>
                    </a:p>
                  </a:txBody>
                  <a:tcPr marT="45735" marB="45735"/>
                </a:tc>
                <a:tc>
                  <a:txBody>
                    <a:bodyPr/>
                    <a:lstStyle/>
                    <a:p>
                      <a:pPr algn="ctr"/>
                      <a:r>
                        <a:rPr lang="el-GR" sz="1800" dirty="0" smtClean="0">
                          <a:solidFill>
                            <a:schemeClr val="tx1"/>
                          </a:solidFill>
                        </a:rPr>
                        <a:t>1</a:t>
                      </a:r>
                      <a:endParaRPr lang="el-GR" sz="1800" dirty="0">
                        <a:solidFill>
                          <a:schemeClr val="tx1"/>
                        </a:solidFill>
                      </a:endParaRPr>
                    </a:p>
                  </a:txBody>
                  <a:tcPr marT="45735" marB="45735"/>
                </a:tc>
                <a:tc>
                  <a:txBody>
                    <a:bodyPr/>
                    <a:lstStyle/>
                    <a:p>
                      <a:pPr algn="ctr"/>
                      <a:endParaRPr lang="el-GR" sz="1800" dirty="0">
                        <a:solidFill>
                          <a:schemeClr val="tx1"/>
                        </a:solidFill>
                      </a:endParaRPr>
                    </a:p>
                  </a:txBody>
                  <a:tcPr marT="45735" marB="45735"/>
                </a:tc>
                <a:tc>
                  <a:txBody>
                    <a:bodyPr/>
                    <a:lstStyle/>
                    <a:p>
                      <a:pPr algn="ctr"/>
                      <a:r>
                        <a:rPr lang="el-GR" sz="1800" b="0" dirty="0" smtClean="0">
                          <a:solidFill>
                            <a:schemeClr val="tx1"/>
                          </a:solidFill>
                        </a:rPr>
                        <a:t>6</a:t>
                      </a:r>
                      <a:endParaRPr lang="el-GR" sz="1800" b="0" dirty="0">
                        <a:solidFill>
                          <a:schemeClr val="tx1"/>
                        </a:solidFill>
                      </a:endParaRPr>
                    </a:p>
                  </a:txBody>
                  <a:tcPr marT="45735" marB="45735"/>
                </a:tc>
                <a:tc>
                  <a:txBody>
                    <a:bodyPr/>
                    <a:lstStyle/>
                    <a:p>
                      <a:pPr algn="ctr"/>
                      <a:endParaRPr lang="el-GR" sz="1800" dirty="0">
                        <a:solidFill>
                          <a:schemeClr val="tx1"/>
                        </a:solidFill>
                      </a:endParaRPr>
                    </a:p>
                  </a:txBody>
                  <a:tcPr marT="45735" marB="45735"/>
                </a:tc>
              </a:tr>
              <a:tr h="324000">
                <a:tc>
                  <a:txBody>
                    <a:bodyPr/>
                    <a:lstStyle/>
                    <a:p>
                      <a:r>
                        <a:rPr lang="el-GR" sz="1800" dirty="0" smtClean="0">
                          <a:solidFill>
                            <a:srgbClr val="C00000"/>
                          </a:solidFill>
                        </a:rPr>
                        <a:t>Κ34</a:t>
                      </a:r>
                      <a:endParaRPr lang="el-GR" sz="1800" dirty="0">
                        <a:solidFill>
                          <a:srgbClr val="C00000"/>
                        </a:solidFill>
                      </a:endParaRPr>
                    </a:p>
                  </a:txBody>
                  <a:tcPr marT="45757" marB="45757"/>
                </a:tc>
                <a:tc>
                  <a:txBody>
                    <a:bodyPr/>
                    <a:lstStyle/>
                    <a:p>
                      <a:r>
                        <a:rPr lang="el-GR" sz="1800" b="1" dirty="0" smtClean="0">
                          <a:solidFill>
                            <a:schemeClr val="tx1"/>
                          </a:solidFill>
                        </a:rPr>
                        <a:t>Διαχείριση Δικτύων</a:t>
                      </a:r>
                      <a:endParaRPr lang="el-GR" sz="1800" b="1" dirty="0">
                        <a:solidFill>
                          <a:schemeClr val="tx1"/>
                        </a:solidFill>
                      </a:endParaRPr>
                    </a:p>
                  </a:txBody>
                  <a:tcPr marT="45763" marB="45763"/>
                </a:tc>
                <a:tc>
                  <a:txBody>
                    <a:bodyPr/>
                    <a:lstStyle/>
                    <a:p>
                      <a:pPr algn="ctr"/>
                      <a:r>
                        <a:rPr lang="el-GR" sz="1800" dirty="0" smtClean="0">
                          <a:solidFill>
                            <a:schemeClr val="tx1"/>
                          </a:solidFill>
                        </a:rPr>
                        <a:t>3</a:t>
                      </a:r>
                      <a:endParaRPr lang="el-GR" sz="1800" dirty="0">
                        <a:solidFill>
                          <a:schemeClr val="tx1"/>
                        </a:solidFill>
                      </a:endParaRPr>
                    </a:p>
                  </a:txBody>
                  <a:tcPr marT="45763" marB="45763"/>
                </a:tc>
                <a:tc>
                  <a:txBody>
                    <a:bodyPr/>
                    <a:lstStyle/>
                    <a:p>
                      <a:pPr algn="ctr"/>
                      <a:r>
                        <a:rPr lang="el-GR" sz="1800" dirty="0" smtClean="0">
                          <a:solidFill>
                            <a:schemeClr val="tx1"/>
                          </a:solidFill>
                        </a:rPr>
                        <a:t>1</a:t>
                      </a:r>
                      <a:endParaRPr lang="el-GR" sz="1800" dirty="0">
                        <a:solidFill>
                          <a:schemeClr val="tx1"/>
                        </a:solidFill>
                      </a:endParaRPr>
                    </a:p>
                  </a:txBody>
                  <a:tcPr marT="45763" marB="45763"/>
                </a:tc>
                <a:tc>
                  <a:txBody>
                    <a:bodyPr/>
                    <a:lstStyle/>
                    <a:p>
                      <a:pPr algn="ctr"/>
                      <a:endParaRPr lang="el-GR" sz="1800" dirty="0">
                        <a:solidFill>
                          <a:schemeClr val="tx1"/>
                        </a:solidFill>
                      </a:endParaRPr>
                    </a:p>
                  </a:txBody>
                  <a:tcPr marT="45763" marB="45763"/>
                </a:tc>
                <a:tc>
                  <a:txBody>
                    <a:bodyPr/>
                    <a:lstStyle/>
                    <a:p>
                      <a:pPr algn="ctr"/>
                      <a:r>
                        <a:rPr lang="el-GR" sz="1800" b="0" dirty="0" smtClean="0">
                          <a:solidFill>
                            <a:schemeClr val="tx1"/>
                          </a:solidFill>
                        </a:rPr>
                        <a:t>6</a:t>
                      </a:r>
                      <a:endParaRPr lang="el-GR" sz="1800" b="0" dirty="0">
                        <a:solidFill>
                          <a:schemeClr val="tx1"/>
                        </a:solidFill>
                      </a:endParaRPr>
                    </a:p>
                  </a:txBody>
                  <a:tcPr marT="45763" marB="45763"/>
                </a:tc>
                <a:tc>
                  <a:txBody>
                    <a:bodyPr/>
                    <a:lstStyle/>
                    <a:p>
                      <a:pPr algn="ctr"/>
                      <a:r>
                        <a:rPr lang="el-GR" sz="1800" dirty="0" smtClean="0">
                          <a:solidFill>
                            <a:schemeClr val="tx1"/>
                          </a:solidFill>
                        </a:rPr>
                        <a:t>Κ16</a:t>
                      </a:r>
                      <a:endParaRPr lang="el-GR" sz="1800" dirty="0">
                        <a:solidFill>
                          <a:schemeClr val="tx1"/>
                        </a:solidFill>
                      </a:endParaRPr>
                    </a:p>
                  </a:txBody>
                  <a:tcPr marT="45763" marB="45763"/>
                </a:tc>
              </a:tr>
              <a:tr h="324000">
                <a:tc>
                  <a:txBody>
                    <a:bodyPr/>
                    <a:lstStyle/>
                    <a:p>
                      <a:r>
                        <a:rPr lang="el-GR" sz="1800" dirty="0" smtClean="0">
                          <a:solidFill>
                            <a:srgbClr val="C00000"/>
                          </a:solidFill>
                        </a:rPr>
                        <a:t>Κ35</a:t>
                      </a:r>
                      <a:endParaRPr lang="el-GR" sz="1800" dirty="0">
                        <a:solidFill>
                          <a:srgbClr val="C00000"/>
                        </a:solidFill>
                      </a:endParaRPr>
                    </a:p>
                  </a:txBody>
                  <a:tcPr marT="45733" marB="45733"/>
                </a:tc>
                <a:tc>
                  <a:txBody>
                    <a:bodyPr/>
                    <a:lstStyle/>
                    <a:p>
                      <a:r>
                        <a:rPr lang="el-GR" sz="1800" b="1" dirty="0" smtClean="0">
                          <a:solidFill>
                            <a:schemeClr val="tx1"/>
                          </a:solidFill>
                        </a:rPr>
                        <a:t>Θεωρία Πληροφορίας και Κωδίκων</a:t>
                      </a:r>
                      <a:endParaRPr lang="el-GR" sz="1800" dirty="0">
                        <a:solidFill>
                          <a:schemeClr val="tx1"/>
                        </a:solidFill>
                      </a:endParaRPr>
                    </a:p>
                  </a:txBody>
                  <a:tcPr marT="45736" marB="45736"/>
                </a:tc>
                <a:tc>
                  <a:txBody>
                    <a:bodyPr/>
                    <a:lstStyle/>
                    <a:p>
                      <a:pPr algn="ctr"/>
                      <a:r>
                        <a:rPr lang="en-US" sz="1800" dirty="0" smtClean="0"/>
                        <a:t>3</a:t>
                      </a:r>
                      <a:endParaRPr lang="el-GR" sz="1800" dirty="0"/>
                    </a:p>
                  </a:txBody>
                  <a:tcPr marT="45736" marB="45736"/>
                </a:tc>
                <a:tc>
                  <a:txBody>
                    <a:bodyPr/>
                    <a:lstStyle/>
                    <a:p>
                      <a:pPr algn="ctr"/>
                      <a:r>
                        <a:rPr lang="en-US" sz="1800" dirty="0" smtClean="0"/>
                        <a:t>1</a:t>
                      </a:r>
                      <a:endParaRPr lang="el-GR" sz="1800" dirty="0"/>
                    </a:p>
                  </a:txBody>
                  <a:tcPr marT="45736" marB="45736"/>
                </a:tc>
                <a:tc>
                  <a:txBody>
                    <a:bodyPr/>
                    <a:lstStyle/>
                    <a:p>
                      <a:pPr algn="ctr"/>
                      <a:endParaRPr lang="el-GR" sz="1800" dirty="0"/>
                    </a:p>
                  </a:txBody>
                  <a:tcPr marT="45736" marB="45736"/>
                </a:tc>
                <a:tc>
                  <a:txBody>
                    <a:bodyPr/>
                    <a:lstStyle/>
                    <a:p>
                      <a:pPr algn="ctr"/>
                      <a:r>
                        <a:rPr lang="en-US" sz="1800" dirty="0" smtClean="0"/>
                        <a:t>6</a:t>
                      </a:r>
                      <a:endParaRPr lang="el-GR" sz="1800" dirty="0"/>
                    </a:p>
                  </a:txBody>
                  <a:tcPr marT="45736" marB="45736"/>
                </a:tc>
                <a:tc>
                  <a:txBody>
                    <a:bodyPr/>
                    <a:lstStyle/>
                    <a:p>
                      <a:pPr algn="ctr"/>
                      <a:endParaRPr lang="el-GR" sz="1800" dirty="0"/>
                    </a:p>
                  </a:txBody>
                  <a:tcPr marT="45736" marB="45736"/>
                </a:tc>
              </a:tr>
            </a:tbl>
          </a:graphicData>
        </a:graphic>
      </p:graphicFrame>
      <p:sp>
        <p:nvSpPr>
          <p:cNvPr id="11" name="Right Brace 10"/>
          <p:cNvSpPr/>
          <p:nvPr/>
        </p:nvSpPr>
        <p:spPr>
          <a:xfrm flipH="1">
            <a:off x="457200" y="35814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2" name="TextBox 2"/>
          <p:cNvSpPr txBox="1">
            <a:spLocks noChangeArrowheads="1"/>
          </p:cNvSpPr>
          <p:nvPr/>
        </p:nvSpPr>
        <p:spPr bwMode="auto">
          <a:xfrm rot="-5400000">
            <a:off x="-233541" y="38914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graphicFrame>
        <p:nvGraphicFramePr>
          <p:cNvPr id="13" name="Table 12"/>
          <p:cNvGraphicFramePr>
            <a:graphicFrameLocks noGrp="1"/>
          </p:cNvGraphicFramePr>
          <p:nvPr>
            <p:extLst>
              <p:ext uri="{D42A27DB-BD31-4B8C-83A1-F6EECF244321}">
                <p14:modId xmlns="" xmlns:p14="http://schemas.microsoft.com/office/powerpoint/2010/main" val="2049025179"/>
              </p:ext>
            </p:extLst>
          </p:nvPr>
        </p:nvGraphicFramePr>
        <p:xfrm>
          <a:off x="685799" y="4907496"/>
          <a:ext cx="8305801" cy="1645704"/>
        </p:xfrm>
        <a:graphic>
          <a:graphicData uri="http://schemas.openxmlformats.org/drawingml/2006/table">
            <a:tbl>
              <a:tblPr firstRow="1" bandRow="1">
                <a:tableStyleId>{16D9F66E-5EB9-4882-86FB-DCBF35E3C3E4}</a:tableStyleId>
              </a:tblPr>
              <a:tblGrid>
                <a:gridCol w="838200"/>
                <a:gridCol w="4142807"/>
                <a:gridCol w="453292"/>
                <a:gridCol w="453292"/>
                <a:gridCol w="453292"/>
                <a:gridCol w="831036"/>
                <a:gridCol w="1133882"/>
              </a:tblGrid>
              <a:tr h="324000">
                <a:tc>
                  <a:txBody>
                    <a:bodyPr/>
                    <a:lstStyle/>
                    <a:p>
                      <a:r>
                        <a:rPr lang="el-GR" sz="1800" dirty="0" smtClean="0"/>
                        <a:t>Κωδ.</a:t>
                      </a:r>
                      <a:endParaRPr lang="el-GR" sz="1800" dirty="0"/>
                    </a:p>
                  </a:txBody>
                  <a:tcPr marT="45684" marB="45684"/>
                </a:tc>
                <a:tc>
                  <a:txBody>
                    <a:bodyPr/>
                    <a:lstStyle/>
                    <a:p>
                      <a:r>
                        <a:rPr lang="el-GR" sz="1800" dirty="0" smtClean="0"/>
                        <a:t>Επιλογή 1</a:t>
                      </a:r>
                      <a:r>
                        <a:rPr lang="el-GR" sz="1800" baseline="0" dirty="0" smtClean="0"/>
                        <a:t> από 2 </a:t>
                      </a:r>
                      <a:r>
                        <a:rPr lang="en-US" sz="1800" baseline="0" dirty="0" smtClean="0"/>
                        <a:t>Projects</a:t>
                      </a:r>
                      <a:r>
                        <a:rPr lang="el-GR" sz="1800" baseline="0" dirty="0" smtClean="0"/>
                        <a:t> (7</a:t>
                      </a:r>
                      <a:r>
                        <a:rPr lang="el-GR" sz="1800" baseline="30000" dirty="0" smtClean="0"/>
                        <a:t>0</a:t>
                      </a:r>
                      <a:r>
                        <a:rPr lang="el-GR" sz="1800" baseline="0" dirty="0" smtClean="0"/>
                        <a:t> εξάμηνο)</a:t>
                      </a:r>
                      <a:endParaRPr lang="el-GR" sz="1800" dirty="0"/>
                    </a:p>
                  </a:txBody>
                  <a:tcPr marT="45684" marB="45684"/>
                </a:tc>
                <a:tc>
                  <a:txBody>
                    <a:bodyPr/>
                    <a:lstStyle/>
                    <a:p>
                      <a:r>
                        <a:rPr lang="el-GR" sz="1800" dirty="0" smtClean="0"/>
                        <a:t>Θ</a:t>
                      </a:r>
                      <a:endParaRPr lang="el-GR" sz="1800" dirty="0"/>
                    </a:p>
                  </a:txBody>
                  <a:tcPr marT="45684" marB="45684"/>
                </a:tc>
                <a:tc>
                  <a:txBody>
                    <a:bodyPr/>
                    <a:lstStyle/>
                    <a:p>
                      <a:r>
                        <a:rPr lang="el-GR" sz="1800" dirty="0" smtClean="0"/>
                        <a:t>Φ</a:t>
                      </a:r>
                      <a:endParaRPr lang="el-GR" sz="1800" dirty="0"/>
                    </a:p>
                  </a:txBody>
                  <a:tcPr marT="45684" marB="45684"/>
                </a:tc>
                <a:tc>
                  <a:txBody>
                    <a:bodyPr/>
                    <a:lstStyle/>
                    <a:p>
                      <a:r>
                        <a:rPr lang="el-GR" sz="1800" dirty="0" smtClean="0"/>
                        <a:t>Ε</a:t>
                      </a:r>
                      <a:endParaRPr lang="el-GR" sz="1800" dirty="0"/>
                    </a:p>
                  </a:txBody>
                  <a:tcPr marT="45684" marB="45684"/>
                </a:tc>
                <a:tc>
                  <a:txBody>
                    <a:bodyPr/>
                    <a:lstStyle/>
                    <a:p>
                      <a:r>
                        <a:rPr lang="en-US" sz="1800" dirty="0" smtClean="0"/>
                        <a:t>ECTS</a:t>
                      </a:r>
                      <a:endParaRPr lang="el-GR" sz="1800" dirty="0"/>
                    </a:p>
                  </a:txBody>
                  <a:tcPr marT="45684" marB="45684"/>
                </a:tc>
                <a:tc>
                  <a:txBody>
                    <a:bodyPr/>
                    <a:lstStyle/>
                    <a:p>
                      <a:r>
                        <a:rPr lang="el-GR" sz="1800" dirty="0" err="1" smtClean="0"/>
                        <a:t>Προαπ</a:t>
                      </a:r>
                      <a:r>
                        <a:rPr lang="el-GR" sz="1800" dirty="0" smtClean="0"/>
                        <a:t>.</a:t>
                      </a:r>
                      <a:endParaRPr lang="el-GR" sz="1800" dirty="0"/>
                    </a:p>
                  </a:txBody>
                  <a:tcPr marT="45684" marB="45684"/>
                </a:tc>
              </a:tr>
              <a:tr h="324000">
                <a:tc>
                  <a:txBody>
                    <a:bodyPr/>
                    <a:lstStyle/>
                    <a:p>
                      <a:r>
                        <a:rPr lang="en-US" sz="1800" dirty="0" smtClean="0">
                          <a:solidFill>
                            <a:schemeClr val="tx1"/>
                          </a:solidFill>
                        </a:rPr>
                        <a:t>K</a:t>
                      </a:r>
                      <a:r>
                        <a:rPr lang="el-GR" sz="1800" dirty="0" smtClean="0">
                          <a:solidFill>
                            <a:schemeClr val="tx1"/>
                          </a:solidFill>
                        </a:rPr>
                        <a:t>23β</a:t>
                      </a:r>
                      <a:endParaRPr lang="el-GR" sz="1800" dirty="0">
                        <a:solidFill>
                          <a:schemeClr val="tx1"/>
                        </a:solidFill>
                      </a:endParaRPr>
                    </a:p>
                  </a:txBody>
                  <a:tcPr marT="45684" marB="45684"/>
                </a:tc>
                <a:tc>
                  <a:txBody>
                    <a:bodyPr/>
                    <a:lstStyle/>
                    <a:p>
                      <a:r>
                        <a:rPr lang="el-GR" sz="1800" b="1" dirty="0" smtClean="0"/>
                        <a:t>Ανάπτυξη Λογισμικού για Συστήματα Δικτύων και Τηλεπικοινωνιών</a:t>
                      </a:r>
                      <a:endParaRPr lang="el-GR" sz="1800" b="1" dirty="0"/>
                    </a:p>
                  </a:txBody>
                  <a:tcPr marT="45684" marB="45684"/>
                </a:tc>
                <a:tc>
                  <a:txBody>
                    <a:bodyPr/>
                    <a:lstStyle/>
                    <a:p>
                      <a:pPr algn="ctr"/>
                      <a:r>
                        <a:rPr lang="el-GR" sz="1800" dirty="0" smtClean="0"/>
                        <a:t>1</a:t>
                      </a:r>
                      <a:endParaRPr lang="el-GR" sz="1800" dirty="0"/>
                    </a:p>
                  </a:txBody>
                  <a:tcPr marT="45684" marB="45684"/>
                </a:tc>
                <a:tc>
                  <a:txBody>
                    <a:bodyPr/>
                    <a:lstStyle/>
                    <a:p>
                      <a:pPr algn="ctr"/>
                      <a:r>
                        <a:rPr lang="el-GR" sz="1800" dirty="0" smtClean="0"/>
                        <a:t>4</a:t>
                      </a:r>
                      <a:endParaRPr lang="el-GR" sz="1800" dirty="0"/>
                    </a:p>
                  </a:txBody>
                  <a:tcPr marT="45684" marB="45684"/>
                </a:tc>
                <a:tc>
                  <a:txBody>
                    <a:bodyPr/>
                    <a:lstStyle/>
                    <a:p>
                      <a:pPr algn="ctr"/>
                      <a:r>
                        <a:rPr lang="el-GR" sz="1800" dirty="0" smtClean="0"/>
                        <a:t>1</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t>Κ16</a:t>
                      </a:r>
                    </a:p>
                  </a:txBody>
                  <a:tcPr marT="45684" marB="45684"/>
                </a:tc>
              </a:tr>
              <a:tr h="324000">
                <a:tc>
                  <a:txBody>
                    <a:bodyPr/>
                    <a:lstStyle/>
                    <a:p>
                      <a:r>
                        <a:rPr lang="el-GR" sz="1800" dirty="0" smtClean="0">
                          <a:solidFill>
                            <a:srgbClr val="C00000"/>
                          </a:solidFill>
                        </a:rPr>
                        <a:t>Κ23δ</a:t>
                      </a:r>
                      <a:endParaRPr lang="el-GR" sz="1800" dirty="0">
                        <a:solidFill>
                          <a:srgbClr val="C00000"/>
                        </a:solidFill>
                      </a:endParaRPr>
                    </a:p>
                  </a:txBody>
                  <a:tcPr marT="45684" marB="45684"/>
                </a:tc>
                <a:tc>
                  <a:txBody>
                    <a:bodyPr/>
                    <a:lstStyle/>
                    <a:p>
                      <a:r>
                        <a:rPr lang="el-GR" sz="1800" b="1" dirty="0" smtClean="0">
                          <a:solidFill>
                            <a:schemeClr val="tx1"/>
                          </a:solidFill>
                        </a:rPr>
                        <a:t>Ανάπτυξη Υλικού-Λογισμικού </a:t>
                      </a:r>
                      <a:br>
                        <a:rPr lang="el-GR" sz="1800" b="1" dirty="0" smtClean="0">
                          <a:solidFill>
                            <a:schemeClr val="tx1"/>
                          </a:solidFill>
                        </a:rPr>
                      </a:br>
                      <a:r>
                        <a:rPr lang="el-GR" sz="1800" b="1" dirty="0" smtClean="0">
                          <a:solidFill>
                            <a:schemeClr val="tx1"/>
                          </a:solidFill>
                        </a:rPr>
                        <a:t>για Ενσωματωμένα Συστήματα </a:t>
                      </a:r>
                      <a:endParaRPr lang="el-GR" sz="1800" dirty="0">
                        <a:solidFill>
                          <a:schemeClr val="tx1"/>
                        </a:solidFill>
                      </a:endParaRPr>
                    </a:p>
                  </a:txBody>
                  <a:tcPr marT="45684" marB="45684"/>
                </a:tc>
                <a:tc>
                  <a:txBody>
                    <a:bodyPr/>
                    <a:lstStyle/>
                    <a:p>
                      <a:pPr algn="ctr"/>
                      <a:r>
                        <a:rPr lang="el-GR" sz="1800" dirty="0" smtClean="0"/>
                        <a:t>3</a:t>
                      </a:r>
                      <a:endParaRPr lang="el-GR" sz="1800" dirty="0"/>
                    </a:p>
                  </a:txBody>
                  <a:tcPr marT="45684" marB="45684"/>
                </a:tc>
                <a:tc>
                  <a:txBody>
                    <a:bodyPr/>
                    <a:lstStyle/>
                    <a:p>
                      <a:pPr algn="ctr"/>
                      <a:endParaRPr lang="el-GR" sz="1800" dirty="0"/>
                    </a:p>
                  </a:txBody>
                  <a:tcPr marT="45684" marB="45684"/>
                </a:tc>
                <a:tc>
                  <a:txBody>
                    <a:bodyPr/>
                    <a:lstStyle/>
                    <a:p>
                      <a:pPr algn="ctr"/>
                      <a:r>
                        <a:rPr lang="el-GR" sz="1800" dirty="0" smtClean="0"/>
                        <a:t>3</a:t>
                      </a:r>
                      <a:endParaRPr lang="el-GR" sz="1800" dirty="0"/>
                    </a:p>
                  </a:txBody>
                  <a:tcPr marT="45684" marB="45684"/>
                </a:tc>
                <a:tc>
                  <a:txBody>
                    <a:bodyPr/>
                    <a:lstStyle/>
                    <a:p>
                      <a:pPr algn="ctr"/>
                      <a:r>
                        <a:rPr lang="el-GR" sz="1800" dirty="0" smtClean="0"/>
                        <a:t>8</a:t>
                      </a:r>
                      <a:endParaRPr lang="el-GR" sz="1800" dirty="0"/>
                    </a:p>
                  </a:txBody>
                  <a:tcPr marT="45684" marB="45684"/>
                </a:tc>
                <a:tc>
                  <a:txBody>
                    <a:bodyPr/>
                    <a:lstStyle/>
                    <a:p>
                      <a:pPr algn="ctr"/>
                      <a:r>
                        <a:rPr lang="el-GR" sz="1800" dirty="0" smtClean="0">
                          <a:solidFill>
                            <a:schemeClr val="tx1"/>
                          </a:solidFill>
                        </a:rPr>
                        <a:t>ΥΣ03</a:t>
                      </a:r>
                      <a:endParaRPr lang="el-GR" sz="1800" dirty="0">
                        <a:solidFill>
                          <a:schemeClr val="tx1"/>
                        </a:solidFill>
                      </a:endParaRPr>
                    </a:p>
                  </a:txBody>
                  <a:tcPr marT="45684" marB="45684"/>
                </a:tc>
              </a:tr>
            </a:tbl>
          </a:graphicData>
        </a:graphic>
      </p:graphicFrame>
      <p:sp>
        <p:nvSpPr>
          <p:cNvPr id="14" name="Right Brace 13"/>
          <p:cNvSpPr/>
          <p:nvPr/>
        </p:nvSpPr>
        <p:spPr>
          <a:xfrm flipH="1">
            <a:off x="456923" y="1524000"/>
            <a:ext cx="152400" cy="106680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5" name="TextBox 2"/>
          <p:cNvSpPr txBox="1">
            <a:spLocks noChangeArrowheads="1"/>
          </p:cNvSpPr>
          <p:nvPr/>
        </p:nvSpPr>
        <p:spPr bwMode="auto">
          <a:xfrm rot="-5400000">
            <a:off x="-233818" y="1834021"/>
            <a:ext cx="989373" cy="369332"/>
          </a:xfrm>
          <a:prstGeom prst="rect">
            <a:avLst/>
          </a:prstGeom>
          <a:noFill/>
          <a:ln w="9525">
            <a:noFill/>
            <a:miter lim="800000"/>
            <a:headEnd/>
            <a:tailEnd/>
          </a:ln>
        </p:spPr>
        <p:txBody>
          <a:bodyPr wrap="none">
            <a:spAutoFit/>
          </a:bodyPr>
          <a:lstStyle/>
          <a:p>
            <a:r>
              <a:rPr lang="el-GR" dirty="0" smtClean="0"/>
              <a:t>2 </a:t>
            </a:r>
            <a:r>
              <a:rPr lang="el-GR" dirty="0"/>
              <a:t>από </a:t>
            </a:r>
            <a:r>
              <a:rPr lang="el-GR" dirty="0" smtClean="0"/>
              <a:t>3</a:t>
            </a:r>
            <a:endParaRPr lang="en-US" dirty="0"/>
          </a:p>
        </p:txBody>
      </p:sp>
      <p:sp>
        <p:nvSpPr>
          <p:cNvPr id="16" name="TextBox 2"/>
          <p:cNvSpPr txBox="1">
            <a:spLocks noChangeArrowheads="1"/>
          </p:cNvSpPr>
          <p:nvPr/>
        </p:nvSpPr>
        <p:spPr bwMode="auto">
          <a:xfrm rot="-5400000">
            <a:off x="-330000" y="2844601"/>
            <a:ext cx="1181734" cy="369332"/>
          </a:xfrm>
          <a:prstGeom prst="rect">
            <a:avLst/>
          </a:prstGeom>
          <a:noFill/>
          <a:ln w="9525">
            <a:solidFill>
              <a:schemeClr val="accent1"/>
            </a:solidFill>
            <a:miter lim="800000"/>
            <a:headEnd/>
            <a:tailEnd/>
          </a:ln>
        </p:spPr>
        <p:txBody>
          <a:bodyPr wrap="none">
            <a:spAutoFit/>
          </a:bodyPr>
          <a:lstStyle/>
          <a:p>
            <a:r>
              <a:rPr lang="el-GR" dirty="0" smtClean="0"/>
              <a:t>ή 4 </a:t>
            </a:r>
            <a:r>
              <a:rPr lang="el-GR" dirty="0"/>
              <a:t>από </a:t>
            </a:r>
            <a:r>
              <a:rPr lang="el-GR" dirty="0" smtClean="0"/>
              <a:t>6</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914400"/>
            <a:ext cx="8763000" cy="5867400"/>
          </a:xfrm>
          <a:prstGeom prst="rect">
            <a:avLst/>
          </a:prstGeom>
        </p:spPr>
        <p:txBody>
          <a:bodyPr>
            <a:noAutofit/>
          </a:bodyPr>
          <a:lstStyle/>
          <a:p>
            <a:pPr lvl="0" fontAlgn="auto">
              <a:spcBef>
                <a:spcPts val="0"/>
              </a:spcBef>
              <a:spcAft>
                <a:spcPts val="600"/>
              </a:spcAft>
              <a:buClr>
                <a:schemeClr val="accent3"/>
              </a:buClr>
              <a:buSzPct val="95000"/>
              <a:defRPr/>
            </a:pPr>
            <a:r>
              <a:rPr lang="el-GR" sz="2000" b="1" dirty="0" smtClean="0">
                <a:latin typeface="+mn-lt"/>
                <a:cs typeface="+mn-cs"/>
              </a:rPr>
              <a:t>Οι φοιτητές κατοχυρώνουν προαιρετικά μέχρι 2 ειδικεύσεις, </a:t>
            </a:r>
            <a:br>
              <a:rPr lang="el-GR" sz="2000" b="1" dirty="0" smtClean="0">
                <a:latin typeface="+mn-lt"/>
                <a:cs typeface="+mn-cs"/>
              </a:rPr>
            </a:br>
            <a:r>
              <a:rPr lang="el-GR" sz="2000" b="1" dirty="0" smtClean="0">
                <a:latin typeface="+mn-lt"/>
                <a:cs typeface="+mn-cs"/>
              </a:rPr>
              <a:t>που αναφέρονται στην </a:t>
            </a:r>
            <a:r>
              <a:rPr lang="el-GR" sz="2000" b="1" dirty="0" smtClean="0">
                <a:solidFill>
                  <a:srgbClr val="C00000"/>
                </a:solidFill>
                <a:latin typeface="+mn-lt"/>
                <a:cs typeface="+mn-cs"/>
              </a:rPr>
              <a:t>αναλυτική βαθμολογία </a:t>
            </a:r>
            <a:r>
              <a:rPr lang="el-GR" sz="2000" b="1" dirty="0" smtClean="0">
                <a:latin typeface="+mn-lt"/>
                <a:cs typeface="+mn-cs"/>
              </a:rPr>
              <a:t>τους:</a:t>
            </a:r>
          </a:p>
          <a:p>
            <a:pPr lvl="0" fontAlgn="auto">
              <a:spcBef>
                <a:spcPts val="0"/>
              </a:spcBef>
              <a:spcAft>
                <a:spcPts val="600"/>
              </a:spcAft>
              <a:buClr>
                <a:schemeClr val="accent3"/>
              </a:buClr>
              <a:buSzPct val="95000"/>
              <a:defRPr/>
            </a:pPr>
            <a:r>
              <a:rPr kumimoji="0" lang="el-GR" sz="2000" b="1" i="1" u="sng" strike="noStrike" kern="1200" cap="none" spc="0" normalizeH="0" baseline="0" noProof="0" dirty="0" smtClean="0">
                <a:ln>
                  <a:noFill/>
                </a:ln>
                <a:solidFill>
                  <a:schemeClr val="tx1"/>
                </a:solidFill>
                <a:effectLst/>
                <a:uLnTx/>
                <a:uFillTx/>
                <a:latin typeface="+mn-lt"/>
                <a:ea typeface="+mn-ea"/>
                <a:cs typeface="+mn-cs"/>
              </a:rPr>
              <a:t>Ειδικεύσεις</a:t>
            </a:r>
            <a:r>
              <a:rPr kumimoji="0" lang="el-GR" sz="2000" b="1" i="1" u="sng" strike="noStrike" kern="1200" cap="none" spc="0" normalizeH="0" noProof="0" dirty="0" smtClean="0">
                <a:ln>
                  <a:noFill/>
                </a:ln>
                <a:solidFill>
                  <a:schemeClr val="tx1"/>
                </a:solidFill>
                <a:effectLst/>
                <a:uLnTx/>
                <a:uFillTx/>
                <a:latin typeface="+mn-lt"/>
                <a:ea typeface="+mn-ea"/>
                <a:cs typeface="+mn-cs"/>
              </a:rPr>
              <a:t> της Κατεύθυνσης Α</a:t>
            </a:r>
            <a:endParaRPr kumimoji="0" lang="el-GR" sz="2000" b="1" i="1" u="sng" strike="noStrike" kern="1200" cap="none" spc="0" normalizeH="0" baseline="0" noProof="0" dirty="0" smtClean="0">
              <a:ln>
                <a:noFill/>
              </a:ln>
              <a:solidFill>
                <a:schemeClr val="tx1"/>
              </a:solidFill>
              <a:effectLst/>
              <a:uLnTx/>
              <a:uFillTx/>
              <a:latin typeface="+mn-lt"/>
              <a:ea typeface="+mn-ea"/>
              <a:cs typeface="+mn-cs"/>
            </a:endParaRP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Ε1. 	Θεμελιώσεις Πληροφορικής</a:t>
            </a: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Ε2. 	Διαχείριση Δεδομένων και Γνώσης</a:t>
            </a: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Ε3. 	Λογισμικό</a:t>
            </a:r>
          </a:p>
          <a:p>
            <a:pPr marL="368300" indent="-368300" fontAlgn="auto">
              <a:spcBef>
                <a:spcPts val="0"/>
              </a:spcBef>
              <a:spcAft>
                <a:spcPts val="600"/>
              </a:spcAft>
              <a:buClr>
                <a:schemeClr val="accent3"/>
              </a:buClr>
              <a:buSzPct val="95000"/>
              <a:defRPr/>
            </a:pPr>
            <a:r>
              <a:rPr lang="el-GR" sz="2000" b="1" i="1" u="sng" dirty="0" smtClean="0">
                <a:latin typeface="+mn-lt"/>
                <a:cs typeface="+mn-cs"/>
              </a:rPr>
              <a:t>Ειδικεύσεις της Κατεύθυνσης Β</a:t>
            </a: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Ε4. 	Υλικό και Αρχιτεκτονική</a:t>
            </a: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Ε5. 	Επικοινωνίες και Δικτύωση</a:t>
            </a:r>
          </a:p>
          <a:p>
            <a:pPr marL="914400" marR="0" lvl="0" indent="-457200" algn="l" defTabSz="914400" rtl="0" eaLnBrk="1" fontAlgn="auto" latinLnBrk="0" hangingPunct="1">
              <a:lnSpc>
                <a:spcPct val="100000"/>
              </a:lnSpc>
              <a:spcBef>
                <a:spcPts val="0"/>
              </a:spcBef>
              <a:spcAft>
                <a:spcPts val="600"/>
              </a:spcAft>
              <a:buClr>
                <a:schemeClr val="accent3"/>
              </a:buClr>
              <a:buSzPct val="95000"/>
              <a:buFontTx/>
              <a:buNone/>
              <a:tabLst/>
              <a:defRPr/>
            </a:pPr>
            <a:r>
              <a:rPr kumimoji="0" lang="el-GR" sz="2000" b="1" i="0" u="none" strike="noStrike" kern="1200" cap="none" spc="0" normalizeH="0" baseline="0" noProof="0" dirty="0" smtClean="0">
                <a:ln>
                  <a:noFill/>
                </a:ln>
                <a:solidFill>
                  <a:srgbClr val="0066FF"/>
                </a:solidFill>
                <a:effectLst/>
                <a:uLnTx/>
                <a:uFillTx/>
                <a:latin typeface="+mn-lt"/>
                <a:ea typeface="+mn-ea"/>
                <a:cs typeface="+mn-cs"/>
              </a:rPr>
              <a:t>Ε6. 	Επεξεργασία Σήματος και Πληροφορίας</a:t>
            </a:r>
          </a:p>
          <a:p>
            <a:pPr lvl="0" fontAlgn="auto">
              <a:spcBef>
                <a:spcPts val="0"/>
              </a:spcBef>
              <a:spcAft>
                <a:spcPts val="600"/>
              </a:spcAft>
              <a:buClr>
                <a:schemeClr val="accent3"/>
              </a:buClr>
              <a:buSzPct val="95000"/>
              <a:defRPr/>
            </a:pPr>
            <a:endParaRPr lang="el-GR" b="1" dirty="0" smtClean="0">
              <a:latin typeface="+mn-lt"/>
              <a:cs typeface="+mn-cs"/>
            </a:endParaRPr>
          </a:p>
          <a:p>
            <a:pPr lvl="0" fontAlgn="auto">
              <a:spcBef>
                <a:spcPts val="0"/>
              </a:spcBef>
              <a:spcAft>
                <a:spcPts val="600"/>
              </a:spcAft>
              <a:buClr>
                <a:schemeClr val="accent3"/>
              </a:buClr>
              <a:buSzPct val="95000"/>
              <a:defRPr/>
            </a:pPr>
            <a:r>
              <a:rPr lang="el-GR" b="1" dirty="0" smtClean="0">
                <a:latin typeface="+mn-lt"/>
                <a:cs typeface="+mn-cs"/>
              </a:rPr>
              <a:t>Παρέχεται η δυνατότητα: </a:t>
            </a:r>
          </a:p>
          <a:p>
            <a:pPr lvl="1" fontAlgn="auto">
              <a:spcBef>
                <a:spcPts val="0"/>
              </a:spcBef>
              <a:spcAft>
                <a:spcPts val="600"/>
              </a:spcAft>
              <a:buClr>
                <a:schemeClr val="accent3"/>
              </a:buClr>
              <a:buSzPct val="95000"/>
              <a:defRPr/>
            </a:pPr>
            <a:r>
              <a:rPr lang="el-GR" b="1" dirty="0" smtClean="0">
                <a:latin typeface="+mn-lt"/>
                <a:cs typeface="+mn-cs"/>
              </a:rPr>
              <a:t>Α) της μη κατοχύρωσης ειδίκευσης για όποιον φοιτητή το επιθυμεί,</a:t>
            </a:r>
          </a:p>
          <a:p>
            <a:pPr lvl="1" fontAlgn="auto">
              <a:spcBef>
                <a:spcPts val="0"/>
              </a:spcBef>
              <a:spcAft>
                <a:spcPts val="600"/>
              </a:spcAft>
              <a:buClr>
                <a:schemeClr val="accent3"/>
              </a:buClr>
              <a:buSzPct val="95000"/>
              <a:defRPr/>
            </a:pPr>
            <a:r>
              <a:rPr lang="el-GR" b="1" dirty="0" smtClean="0">
                <a:latin typeface="+mn-lt"/>
                <a:cs typeface="+mn-cs"/>
              </a:rPr>
              <a:t>Β) απόκτησης πιστοποιητικού παιδαγωγικής και διδακτικής επάρκειας </a:t>
            </a:r>
            <a:br>
              <a:rPr lang="el-GR" b="1" dirty="0" smtClean="0">
                <a:latin typeface="+mn-lt"/>
                <a:cs typeface="+mn-cs"/>
              </a:rPr>
            </a:br>
            <a:r>
              <a:rPr lang="el-GR" b="1" dirty="0" smtClean="0">
                <a:latin typeface="+mn-lt"/>
                <a:cs typeface="+mn-cs"/>
              </a:rPr>
              <a:t>με τους όρους και τις προϋποθέσεις που πρόκειται να ορίσει το ΕΚΠΑ.</a:t>
            </a:r>
            <a:endParaRPr kumimoji="0" lang="el-GR"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
                <a:schemeClr val="accent3"/>
              </a:buClr>
              <a:buSzPct val="95000"/>
              <a:buFont typeface="Wingdings 2" pitchFamily="18" charset="2"/>
              <a:buNone/>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Title 1"/>
          <p:cNvSpPr>
            <a:spLocks noGrp="1"/>
          </p:cNvSpPr>
          <p:nvPr/>
        </p:nvSpPr>
        <p:spPr>
          <a:xfrm>
            <a:off x="304800" y="76200"/>
            <a:ext cx="6019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Ειδικεύσεις του Νέου ΠΠΣ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4800" y="76200"/>
            <a:ext cx="7924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Μαθήματα Επιλογής του Νέου ΠΠΣ</a:t>
            </a:r>
          </a:p>
        </p:txBody>
      </p:sp>
      <p:sp>
        <p:nvSpPr>
          <p:cNvPr id="5" name="Content Placeholder 7"/>
          <p:cNvSpPr txBox="1">
            <a:spLocks/>
          </p:cNvSpPr>
          <p:nvPr/>
        </p:nvSpPr>
        <p:spPr>
          <a:xfrm>
            <a:off x="158117" y="762000"/>
            <a:ext cx="8909683" cy="5562600"/>
          </a:xfrm>
          <a:prstGeom prst="rect">
            <a:avLst/>
          </a:prstGeom>
        </p:spPr>
        <p:txBody>
          <a:bodyPr/>
          <a:lstStyle/>
          <a:p>
            <a:pPr marL="273050" marR="0" lvl="0" indent="-273050" algn="l" defTabSz="914400" rtl="0" eaLnBrk="1" fontAlgn="base" latinLnBrk="0" hangingPunct="1">
              <a:lnSpc>
                <a:spcPct val="100000"/>
              </a:lnSpc>
              <a:spcBef>
                <a:spcPts val="1200"/>
              </a:spcBef>
              <a:spcAft>
                <a:spcPct val="0"/>
              </a:spcAft>
              <a:buClr>
                <a:srgbClr val="0BD0D9"/>
              </a:buClr>
              <a:buSzPct val="95000"/>
              <a:buFont typeface="Wingdings 2" pitchFamily="18" charset="2"/>
              <a:buChar char=""/>
              <a:tabLst/>
              <a:defRPr/>
            </a:pPr>
            <a:r>
              <a:rPr kumimoji="0" lang="el-GR" sz="2400" b="1" i="0" u="none" strike="noStrike" kern="1200" cap="none" spc="0" normalizeH="0" baseline="0" noProof="0" dirty="0" smtClean="0">
                <a:ln>
                  <a:noFill/>
                </a:ln>
                <a:solidFill>
                  <a:srgbClr val="C00000"/>
                </a:solidFill>
                <a:effectLst/>
                <a:uLnTx/>
                <a:uFillTx/>
                <a:latin typeface="+mn-lt"/>
                <a:ea typeface="+mn-ea"/>
                <a:cs typeface="+mn-cs"/>
              </a:rPr>
              <a:t>Προαιρετικά μαθήματα (ΠΜ) </a:t>
            </a:r>
          </a:p>
          <a:p>
            <a:pPr marL="639763" lvl="1" indent="-246063">
              <a:spcBef>
                <a:spcPts val="1200"/>
              </a:spcBef>
              <a:buClr>
                <a:schemeClr val="accent1"/>
              </a:buClr>
              <a:buSzPct val="85000"/>
              <a:buFont typeface="Wingdings 2" pitchFamily="18" charset="2"/>
              <a:buChar char=""/>
              <a:defRPr/>
            </a:pPr>
            <a:r>
              <a:rPr lang="el-GR" sz="2000" b="1" dirty="0" smtClean="0">
                <a:latin typeface="+mn-lt"/>
                <a:cs typeface="+mn-cs"/>
              </a:rPr>
              <a:t>Βασικά (B) μίας ειδίκευσης </a:t>
            </a:r>
          </a:p>
          <a:p>
            <a:pPr lvl="2" indent="-246063">
              <a:spcBef>
                <a:spcPts val="1200"/>
              </a:spcBef>
              <a:buClr>
                <a:schemeClr val="accent2"/>
              </a:buClr>
              <a:buSzPct val="70000"/>
              <a:buFont typeface="Wingdings 2" pitchFamily="18" charset="2"/>
              <a:buChar char=""/>
              <a:defRPr/>
            </a:pPr>
            <a:r>
              <a:rPr lang="el-GR" b="1" dirty="0" smtClean="0">
                <a:latin typeface="+mn-lt"/>
                <a:cs typeface="+mn-cs"/>
              </a:rPr>
              <a:t>Οι φοιτητές επιλέγουν τουλάχιστον τα </a:t>
            </a:r>
            <a:r>
              <a:rPr lang="el-GR" b="1" dirty="0" smtClean="0">
                <a:solidFill>
                  <a:srgbClr val="C00000"/>
                </a:solidFill>
                <a:latin typeface="+mn-lt"/>
                <a:cs typeface="+mn-cs"/>
              </a:rPr>
              <a:t>4 από τα 8 </a:t>
            </a:r>
            <a:r>
              <a:rPr lang="el-GR" b="1" dirty="0" smtClean="0">
                <a:latin typeface="+mn-lt"/>
                <a:cs typeface="+mn-cs"/>
              </a:rPr>
              <a:t>βασικά μαθήματα αυτής της ειδίκευσης, ώστε να την κατοχυρώσουν</a:t>
            </a:r>
          </a:p>
          <a:p>
            <a:pPr marL="639763" marR="0" lvl="1" indent="-246063" defTabSz="914400" eaLnBrk="1" latinLnBrk="0" hangingPunct="1">
              <a:lnSpc>
                <a:spcPct val="100000"/>
              </a:lnSpc>
              <a:spcBef>
                <a:spcPts val="1200"/>
              </a:spcBef>
              <a:buClr>
                <a:schemeClr val="accent1"/>
              </a:buClr>
              <a:buSzPct val="85000"/>
              <a:buFont typeface="Wingdings 2" pitchFamily="18" charset="2"/>
              <a:buChar char=""/>
              <a:tabLst/>
              <a:defRPr/>
            </a:pPr>
            <a:r>
              <a:rPr lang="el-GR" sz="2000" b="1" dirty="0" smtClean="0">
                <a:latin typeface="+mn-lt"/>
                <a:cs typeface="+mn-cs"/>
              </a:rPr>
              <a:t>Προτεινόμενα μαθήματα επιλογής (E) μίας ειδίκευσης</a:t>
            </a:r>
          </a:p>
          <a:p>
            <a:pPr lvl="2" indent="-246063">
              <a:spcBef>
                <a:spcPts val="1200"/>
              </a:spcBef>
              <a:buClr>
                <a:schemeClr val="accent2"/>
              </a:buClr>
              <a:buSzPct val="70000"/>
              <a:buFont typeface="Wingdings 2" pitchFamily="18" charset="2"/>
              <a:buChar char=""/>
              <a:defRPr/>
            </a:pPr>
            <a:r>
              <a:rPr lang="el-GR" b="1" dirty="0" smtClean="0">
                <a:latin typeface="+mn-lt"/>
                <a:cs typeface="+mn-cs"/>
              </a:rPr>
              <a:t>Μπορούν να αντικατασταθούν από μαθήματα επιλογής (ΕΥΜ, ΠΜ) </a:t>
            </a:r>
            <a:br>
              <a:rPr lang="el-GR" b="1" dirty="0" smtClean="0">
                <a:latin typeface="+mn-lt"/>
                <a:cs typeface="+mn-cs"/>
              </a:rPr>
            </a:br>
            <a:r>
              <a:rPr lang="el-GR" b="1" dirty="0" smtClean="0">
                <a:latin typeface="+mn-lt"/>
                <a:cs typeface="+mn-cs"/>
              </a:rPr>
              <a:t>του ιδίου ΠΠΣ (π.χ. ένα επιπλέον </a:t>
            </a:r>
            <a:r>
              <a:rPr lang="el-GR" b="1" dirty="0" err="1" smtClean="0">
                <a:latin typeface="+mn-lt"/>
                <a:cs typeface="+mn-cs"/>
              </a:rPr>
              <a:t>project</a:t>
            </a:r>
            <a:r>
              <a:rPr lang="el-GR" b="1" dirty="0" smtClean="0">
                <a:latin typeface="+mn-lt"/>
                <a:cs typeface="+mn-cs"/>
              </a:rPr>
              <a:t>).</a:t>
            </a:r>
          </a:p>
          <a:p>
            <a:pPr marL="639763" lvl="1" indent="-246063">
              <a:spcBef>
                <a:spcPts val="1200"/>
              </a:spcBef>
              <a:buClr>
                <a:schemeClr val="accent1"/>
              </a:buClr>
              <a:buSzPct val="85000"/>
              <a:buFont typeface="Wingdings 2" pitchFamily="18" charset="2"/>
              <a:buChar char=""/>
              <a:defRPr/>
            </a:pPr>
            <a:r>
              <a:rPr lang="el-GR" sz="2000" b="1" dirty="0" smtClean="0">
                <a:latin typeface="+mn-lt"/>
                <a:cs typeface="+mn-cs"/>
              </a:rPr>
              <a:t>Ελεύθερα μαθήματα (ΕΛ)</a:t>
            </a:r>
          </a:p>
          <a:p>
            <a:pPr lvl="2" indent="-246063">
              <a:spcBef>
                <a:spcPts val="1200"/>
              </a:spcBef>
              <a:buClr>
                <a:schemeClr val="accent2"/>
              </a:buClr>
              <a:buSzPct val="70000"/>
              <a:buFont typeface="Wingdings 2" pitchFamily="18" charset="2"/>
              <a:buChar char=""/>
              <a:defRPr/>
            </a:pPr>
            <a:r>
              <a:rPr lang="el-GR" b="1" dirty="0" smtClean="0">
                <a:latin typeface="+mn-lt"/>
                <a:cs typeface="+mn-cs"/>
              </a:rPr>
              <a:t> Οι φοιτητές μπορούν να συσσωρεύσουν μέχρι 8+x στα 240+x ECTS </a:t>
            </a:r>
            <a:br>
              <a:rPr lang="el-GR" b="1" dirty="0" smtClean="0">
                <a:latin typeface="+mn-lt"/>
                <a:cs typeface="+mn-cs"/>
              </a:rPr>
            </a:br>
            <a:r>
              <a:rPr lang="el-GR" b="1" dirty="0" smtClean="0">
                <a:latin typeface="+mn-lt"/>
                <a:cs typeface="+mn-cs"/>
              </a:rPr>
              <a:t>σε ελεύθερα μαθήματα από συγκεκριμένη </a:t>
            </a:r>
            <a:r>
              <a:rPr lang="el-GR" b="1" dirty="0" smtClean="0">
                <a:solidFill>
                  <a:srgbClr val="C00000"/>
                </a:solidFill>
                <a:latin typeface="+mn-lt"/>
                <a:cs typeface="+mn-cs"/>
              </a:rPr>
              <a:t>λίστα ελεύθερων μαθημάτων</a:t>
            </a:r>
            <a:r>
              <a:rPr lang="el-GR" b="1" dirty="0" smtClean="0">
                <a:latin typeface="+mn-lt"/>
                <a:cs typeface="+mn-cs"/>
              </a:rPr>
              <a:t> </a:t>
            </a:r>
            <a:br>
              <a:rPr lang="el-GR" b="1" dirty="0" smtClean="0">
                <a:latin typeface="+mn-lt"/>
                <a:cs typeface="+mn-cs"/>
              </a:rPr>
            </a:br>
            <a:r>
              <a:rPr lang="el-GR" b="1" dirty="0" smtClean="0">
                <a:latin typeface="+mn-lt"/>
                <a:cs typeface="+mn-cs"/>
              </a:rPr>
              <a:t>ή μαθήματα επιλογής (ΕΥΜ, ΠΜ) του ιδίου ΠΠΣ (π.χ. ένα επιπλέον </a:t>
            </a:r>
            <a:r>
              <a:rPr lang="el-GR" b="1" dirty="0" err="1" smtClean="0">
                <a:latin typeface="+mn-lt"/>
                <a:cs typeface="+mn-cs"/>
              </a:rPr>
              <a:t>project</a:t>
            </a:r>
            <a:r>
              <a:rPr lang="el-GR" b="1" dirty="0" smtClean="0">
                <a:latin typeface="+mn-lt"/>
                <a:cs typeface="+mn-cs"/>
              </a:rPr>
              <a:t>).</a:t>
            </a:r>
          </a:p>
          <a:p>
            <a:pPr lvl="1" indent="-246063">
              <a:spcBef>
                <a:spcPts val="1200"/>
              </a:spcBef>
              <a:buClr>
                <a:schemeClr val="accent2"/>
              </a:buClr>
              <a:buSzPct val="70000"/>
              <a:defRPr/>
            </a:pPr>
            <a:endParaRPr lang="el-GR" b="1" dirty="0" smtClean="0">
              <a:latin typeface="+mn-lt"/>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914400"/>
            <a:ext cx="8458200" cy="57150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Η κατοχύρωση ειδίκευσης γίνεται με την αίτηση λήψης πτυχίου και αποτυπώνεται σε σχετική βεβαίωση της Γραμματείας του Τμήματος.</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Για να γίνει η κατοχύρωση μίας ειδίκευσης απαιτείται ο φοιτητής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2 κατ’ επιλογή υποχρεωτικά μαθήματα της ειδίκευσης</a:t>
            </a:r>
          </a:p>
          <a:p>
            <a:pPr marL="639763" lvl="1" indent="-246063">
              <a:spcBef>
                <a:spcPct val="20000"/>
              </a:spcBef>
              <a:buClr>
                <a:schemeClr val="accent1"/>
              </a:buClr>
              <a:buSzPct val="85000"/>
              <a:buFont typeface="Wingdings 2" pitchFamily="18" charset="2"/>
              <a:buChar char=""/>
              <a:defRPr/>
            </a:pPr>
            <a:r>
              <a:rPr lang="el-GR" b="1" dirty="0" smtClean="0">
                <a:solidFill>
                  <a:srgbClr val="C00000"/>
                </a:solidFill>
                <a:latin typeface="+mn-lt"/>
                <a:cs typeface="+mn-cs"/>
              </a:rPr>
              <a:t>Στα 4 από τα 8 βασικά μαθήματα επιλογής της ειδίκευσης </a:t>
            </a:r>
          </a:p>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Εάν ένας φοιτητής δεν επιθυμεί να κατοχυρώσει ούτε μία ειδίκευση, απαιτείται να έχει εξετασθεί επιτυχώς:</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Στα 4 από τα </a:t>
            </a:r>
            <a:r>
              <a:rPr lang="en-US" b="1" dirty="0" smtClean="0">
                <a:latin typeface="+mn-lt"/>
                <a:cs typeface="+mn-cs"/>
              </a:rPr>
              <a:t>5/</a:t>
            </a:r>
            <a:r>
              <a:rPr lang="el-GR" b="1" dirty="0" smtClean="0">
                <a:latin typeface="+mn-lt"/>
                <a:cs typeface="+mn-cs"/>
              </a:rPr>
              <a:t>6 κατ’ επιλογή υποχρεωτικά μαθήματα της Κατεύθυνσης που έχει επιλέξει</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Σε 4 από τα βασικά μαθήματα επιλογής και των 3 ειδικεύσεων της Κατεύθυνσης που έχει επιλέξει </a:t>
            </a:r>
          </a:p>
          <a:p>
            <a:pPr marL="273050" indent="-273050">
              <a:spcBef>
                <a:spcPct val="20000"/>
              </a:spcBef>
              <a:buClr>
                <a:srgbClr val="0BD0D9"/>
              </a:buClr>
              <a:buSzPct val="95000"/>
              <a:buFont typeface="Wingdings 2" pitchFamily="18" charset="2"/>
              <a:buChar char=""/>
              <a:defRPr/>
            </a:pPr>
            <a:r>
              <a:rPr lang="el-GR" sz="2000" b="1" dirty="0" smtClean="0">
                <a:latin typeface="+mn-lt"/>
                <a:cs typeface="+mn-cs"/>
              </a:rPr>
              <a:t>Οι φοιτητές μπορούν να κατοχυρώσουν μέχρι 2 ειδικεύσεις </a:t>
            </a:r>
            <a:br>
              <a:rPr lang="el-GR" sz="2000" b="1" dirty="0" smtClean="0">
                <a:latin typeface="+mn-lt"/>
                <a:cs typeface="+mn-cs"/>
              </a:rPr>
            </a:br>
            <a:r>
              <a:rPr lang="el-GR" sz="2000" b="1" dirty="0" smtClean="0">
                <a:latin typeface="+mn-lt"/>
                <a:cs typeface="+mn-cs"/>
              </a:rPr>
              <a:t>με τον περιορισμό </a:t>
            </a:r>
          </a:p>
          <a:p>
            <a:pPr marL="639763" lvl="1" indent="-246063">
              <a:spcBef>
                <a:spcPct val="20000"/>
              </a:spcBef>
              <a:buClr>
                <a:schemeClr val="accent1"/>
              </a:buClr>
              <a:buSzPct val="85000"/>
              <a:buFont typeface="Wingdings 2" pitchFamily="18" charset="2"/>
              <a:buChar char=""/>
              <a:defRPr/>
            </a:pPr>
            <a:r>
              <a:rPr lang="el-GR" b="1" dirty="0" smtClean="0">
                <a:latin typeface="+mn-lt"/>
                <a:cs typeface="+mn-cs"/>
              </a:rPr>
              <a:t>Τα βασικά μαθήματα, που χρησιμοποιούνται στην κατοχύρωση της μίας ειδίκευσης, δεν μπορούν να ξαναχρησιμοποιηθούν για την κατοχύρωση της άλλης ειδίκευσης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Κατοχύρωση Ειδίκευσης του Νέου ΠΠΣ</a:t>
            </a:r>
          </a:p>
        </p:txBody>
      </p:sp>
      <p:sp>
        <p:nvSpPr>
          <p:cNvPr id="3" name="Content Placeholder 7"/>
          <p:cNvSpPr txBox="1">
            <a:spLocks/>
          </p:cNvSpPr>
          <p:nvPr/>
        </p:nvSpPr>
        <p:spPr>
          <a:xfrm>
            <a:off x="381000" y="762000"/>
            <a:ext cx="8458200" cy="457200"/>
          </a:xfrm>
          <a:prstGeom prst="rect">
            <a:avLst/>
          </a:prstGeom>
        </p:spPr>
        <p:txBody>
          <a:bodyPr/>
          <a:lstStyle/>
          <a:p>
            <a:pPr marL="273050" lvl="0" indent="-273050">
              <a:spcBef>
                <a:spcPct val="20000"/>
              </a:spcBef>
              <a:buClr>
                <a:srgbClr val="0BD0D9"/>
              </a:buClr>
              <a:buSzPct val="95000"/>
              <a:buFont typeface="Wingdings 2" pitchFamily="18" charset="2"/>
              <a:buChar char=""/>
              <a:defRPr/>
            </a:pPr>
            <a:r>
              <a:rPr lang="el-GR" sz="2000" b="1" dirty="0" smtClean="0">
                <a:latin typeface="+mn-lt"/>
                <a:cs typeface="+mn-cs"/>
              </a:rPr>
              <a:t>Διάρθρωση 2 ΕΥΜ και 4 από 8 Β ΠΜ ανά ειδίκευση</a:t>
            </a:r>
            <a:r>
              <a:rPr lang="en-US" sz="2000" b="1" dirty="0" smtClean="0">
                <a:latin typeface="+mn-lt"/>
                <a:cs typeface="+mn-cs"/>
              </a:rPr>
              <a:t> (201</a:t>
            </a:r>
            <a:r>
              <a:rPr lang="el-GR" sz="2000" b="1" dirty="0" smtClean="0">
                <a:latin typeface="+mn-lt"/>
                <a:cs typeface="+mn-cs"/>
              </a:rPr>
              <a:t>6</a:t>
            </a:r>
            <a:r>
              <a:rPr lang="en-US" sz="2000" b="1" dirty="0" smtClean="0">
                <a:latin typeface="+mn-lt"/>
                <a:cs typeface="+mn-cs"/>
              </a:rPr>
              <a:t>-201</a:t>
            </a:r>
            <a:r>
              <a:rPr lang="el-GR" sz="2000" b="1" dirty="0" smtClean="0">
                <a:latin typeface="+mn-lt"/>
                <a:cs typeface="+mn-cs"/>
              </a:rPr>
              <a:t>7</a:t>
            </a:r>
            <a:r>
              <a:rPr lang="en-US" sz="2000" b="1" dirty="0" smtClean="0">
                <a:latin typeface="+mn-lt"/>
                <a:cs typeface="+mn-cs"/>
              </a:rPr>
              <a:t>)</a:t>
            </a:r>
            <a:endParaRPr lang="el-GR" b="1" dirty="0" smtClean="0">
              <a:latin typeface="+mn-lt"/>
              <a:cs typeface="+mn-cs"/>
            </a:endParaRPr>
          </a:p>
        </p:txBody>
      </p:sp>
      <p:graphicFrame>
        <p:nvGraphicFramePr>
          <p:cNvPr id="4" name="Table 3"/>
          <p:cNvGraphicFramePr>
            <a:graphicFrameLocks noGrp="1"/>
          </p:cNvGraphicFramePr>
          <p:nvPr>
            <p:extLst>
              <p:ext uri="{D42A27DB-BD31-4B8C-83A1-F6EECF244321}">
                <p14:modId xmlns="" xmlns:p14="http://schemas.microsoft.com/office/powerpoint/2010/main" val="1367119419"/>
              </p:ext>
            </p:extLst>
          </p:nvPr>
        </p:nvGraphicFramePr>
        <p:xfrm>
          <a:off x="152400" y="1188538"/>
          <a:ext cx="8915400" cy="5517062"/>
        </p:xfrm>
        <a:graphic>
          <a:graphicData uri="http://schemas.openxmlformats.org/drawingml/2006/table">
            <a:tbl>
              <a:tblPr firstRow="1" bandRow="1">
                <a:tableStyleId>{21E4AEA4-8DFA-4A89-87EB-49C32662AFE0}</a:tableStyleId>
              </a:tblPr>
              <a:tblGrid>
                <a:gridCol w="609599"/>
                <a:gridCol w="1295401"/>
                <a:gridCol w="1371600"/>
                <a:gridCol w="1371600"/>
                <a:gridCol w="1371600"/>
                <a:gridCol w="1371600"/>
                <a:gridCol w="1524000"/>
              </a:tblGrid>
              <a:tr h="288000">
                <a:tc>
                  <a:txBody>
                    <a:bodyPr/>
                    <a:lstStyle/>
                    <a:p>
                      <a:endParaRPr lang="en-US" sz="1200" dirty="0">
                        <a:solidFill>
                          <a:schemeClr val="bg1"/>
                        </a:solidFill>
                      </a:endParaRPr>
                    </a:p>
                  </a:txBody>
                  <a:tcPr marL="91443" marR="91443" marT="45702" marB="45702">
                    <a:solidFill>
                      <a:schemeClr val="accent2"/>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Α</a:t>
                      </a:r>
                      <a:endParaRPr lang="en-US" sz="1400" dirty="0" smtClean="0">
                        <a:solidFill>
                          <a:schemeClr val="bg1"/>
                        </a:solidFill>
                      </a:endParaRPr>
                    </a:p>
                  </a:txBody>
                  <a:tcPr marL="91443" marR="91443" marT="45702" marB="45702" anchor="ctr">
                    <a:solidFill>
                      <a:schemeClr val="accent2"/>
                    </a:solidFill>
                  </a:tcPr>
                </a:tc>
                <a:tc hMerge="1">
                  <a:txBody>
                    <a:bodyPr/>
                    <a:lstStyle/>
                    <a:p>
                      <a:endParaRPr lang="en-US" sz="1200" dirty="0">
                        <a:solidFill>
                          <a:schemeClr val="bg1"/>
                        </a:solidFill>
                      </a:endParaRPr>
                    </a:p>
                  </a:txBody>
                  <a:tcPr marL="91443" marR="91443" marT="45705" marB="45705">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dirty="0" smtClean="0">
                          <a:solidFill>
                            <a:schemeClr val="bg1"/>
                          </a:solidFill>
                        </a:rPr>
                        <a:t>ΚΑΤΕΥΘΥΝΣΗ Β</a:t>
                      </a:r>
                      <a:endParaRPr lang="en-US" sz="1400" dirty="0" smtClean="0">
                        <a:solidFill>
                          <a:schemeClr val="bg1"/>
                        </a:solidFill>
                      </a:endParaRPr>
                    </a:p>
                  </a:txBody>
                  <a:tcPr marL="91443" marR="91443" marT="45696" marB="45696" anchor="ctr">
                    <a:solidFill>
                      <a:schemeClr val="accent2"/>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9" marB="45699">
                    <a:solidFill>
                      <a:srgbClr val="0066FF"/>
                    </a:solidFill>
                  </a:tcPr>
                </a:tc>
                <a:tc hMerge="1">
                  <a:txBody>
                    <a:bodyPr/>
                    <a:lstStyle/>
                    <a:p>
                      <a:endParaRPr lang="en-US" sz="1200" dirty="0">
                        <a:solidFill>
                          <a:schemeClr val="bg1"/>
                        </a:solidFill>
                      </a:endParaRPr>
                    </a:p>
                  </a:txBody>
                  <a:tcPr marL="91443" marR="91443" marT="45705" marB="45705">
                    <a:solidFill>
                      <a:srgbClr val="0066FF"/>
                    </a:solidFill>
                  </a:tcPr>
                </a:tc>
              </a:tr>
              <a:tr h="288000">
                <a:tc>
                  <a:txBody>
                    <a:bodyPr/>
                    <a:lstStyle/>
                    <a:p>
                      <a:r>
                        <a:rPr lang="el-GR" sz="1200" dirty="0" err="1" smtClean="0">
                          <a:solidFill>
                            <a:schemeClr val="bg1"/>
                          </a:solidFill>
                        </a:rPr>
                        <a:t>Εξάμ</a:t>
                      </a:r>
                      <a:r>
                        <a:rPr lang="el-GR" sz="1200" dirty="0" smtClean="0">
                          <a:solidFill>
                            <a:schemeClr val="bg1"/>
                          </a:solidFill>
                        </a:rPr>
                        <a:t>.</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Θεμελιώσεις Πληροφορικής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Διαχείριση Δεδομένων  </a:t>
                      </a:r>
                      <a:br>
                        <a:rPr lang="el-GR" sz="1200" b="1" dirty="0" smtClean="0">
                          <a:solidFill>
                            <a:schemeClr val="bg1"/>
                          </a:solidFill>
                        </a:rPr>
                      </a:br>
                      <a:r>
                        <a:rPr lang="el-GR" sz="1200" b="1" dirty="0" smtClean="0">
                          <a:solidFill>
                            <a:schemeClr val="bg1"/>
                          </a:solidFill>
                        </a:rPr>
                        <a:t>και Γνώσης</a:t>
                      </a:r>
                      <a:endParaRPr lang="en-US" sz="1200" dirty="0">
                        <a:solidFill>
                          <a:schemeClr val="bg1"/>
                        </a:solidFill>
                      </a:endParaRPr>
                    </a:p>
                  </a:txBody>
                  <a:tcPr marL="91443" marR="91443" marT="45702" marB="45702">
                    <a:solidFill>
                      <a:srgbClr val="0066FF"/>
                    </a:solidFill>
                  </a:tcPr>
                </a:tc>
                <a:tc>
                  <a:txBody>
                    <a:bodyPr/>
                    <a:lstStyle/>
                    <a:p>
                      <a:r>
                        <a:rPr lang="el-GR" sz="1200" b="1" dirty="0" smtClean="0">
                          <a:solidFill>
                            <a:schemeClr val="bg1"/>
                          </a:solidFill>
                        </a:rPr>
                        <a:t>Λογισμικό </a:t>
                      </a:r>
                      <a:endParaRPr lang="en-US" sz="1200" dirty="0">
                        <a:solidFill>
                          <a:schemeClr val="bg1"/>
                        </a:solidFill>
                      </a:endParaRPr>
                    </a:p>
                  </a:txBody>
                  <a:tcPr marL="91443" marR="91443" marT="45702" marB="45702">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Υλικό και Αρχιτεκτονική </a:t>
                      </a:r>
                      <a:endParaRPr lang="en-US" sz="1200" dirty="0" smtClean="0">
                        <a:solidFill>
                          <a:schemeClr val="bg1"/>
                        </a:solidFill>
                      </a:endParaRPr>
                    </a:p>
                  </a:txBody>
                  <a:tcPr marL="91443" marR="91443" marT="45696" marB="45696">
                    <a:solidFill>
                      <a:srgbClr val="006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bg1"/>
                          </a:solidFill>
                        </a:rPr>
                        <a:t>Επικοινωνίες και Δικτύωση </a:t>
                      </a:r>
                      <a:endParaRPr lang="en-US" sz="120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ndParaRPr>
                    </a:p>
                  </a:txBody>
                  <a:tcPr marL="91443" marR="91443" marT="45696" marB="45696">
                    <a:solidFill>
                      <a:srgbClr val="0066FF"/>
                    </a:solidFill>
                  </a:tcPr>
                </a:tc>
                <a:tc>
                  <a:txBody>
                    <a:bodyPr/>
                    <a:lstStyle/>
                    <a:p>
                      <a:r>
                        <a:rPr lang="el-GR" sz="1200" b="1" dirty="0" smtClean="0">
                          <a:solidFill>
                            <a:schemeClr val="bg1"/>
                          </a:solidFill>
                        </a:rPr>
                        <a:t>Επεξεργασία</a:t>
                      </a:r>
                      <a:r>
                        <a:rPr lang="en-US" sz="1200" b="1" dirty="0" smtClean="0">
                          <a:solidFill>
                            <a:schemeClr val="bg1"/>
                          </a:solidFill>
                        </a:rPr>
                        <a:t> </a:t>
                      </a:r>
                      <a:r>
                        <a:rPr lang="el-GR" sz="1200" b="1" dirty="0" smtClean="0">
                          <a:solidFill>
                            <a:schemeClr val="bg1"/>
                          </a:solidFill>
                        </a:rPr>
                        <a:t>Σήματος και Πληροφορίας </a:t>
                      </a:r>
                      <a:endParaRPr lang="en-US" sz="1200" dirty="0">
                        <a:solidFill>
                          <a:schemeClr val="bg1"/>
                        </a:solidFill>
                      </a:endParaRPr>
                    </a:p>
                  </a:txBody>
                  <a:tcPr marL="91443" marR="91443" marT="45702" marB="45702">
                    <a:solidFill>
                      <a:srgbClr val="0066FF"/>
                    </a:solidFill>
                  </a:tcPr>
                </a:tc>
              </a:tr>
              <a:tr h="288000">
                <a:tc>
                  <a:txBody>
                    <a:bodyPr/>
                    <a:lstStyle/>
                    <a:p>
                      <a:pPr algn="ctr"/>
                      <a:r>
                        <a:rPr lang="el-GR" sz="1200" b="1" dirty="0" smtClean="0"/>
                        <a:t>5</a:t>
                      </a:r>
                      <a:endParaRPr lang="el-GR" sz="1200" b="1" dirty="0"/>
                    </a:p>
                  </a:txBody>
                  <a:tcPr marL="91443" marR="91443" marT="45701" marB="4570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Αριθμητική Ανάλυση</a:t>
                      </a:r>
                      <a:endParaRPr lang="el-GR" sz="1200" dirty="0" smtClean="0">
                        <a:solidFill>
                          <a:schemeClr val="tx1"/>
                        </a:solidFill>
                      </a:endParaRPr>
                    </a:p>
                  </a:txBody>
                  <a:tcPr marL="91443" marR="91443" marT="45711" marB="4571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19" marB="45719">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Υλοποίηση Συστημάτων</a:t>
                      </a:r>
                      <a:r>
                        <a:rPr lang="el-GR" sz="1200" b="1" baseline="0" dirty="0" smtClean="0">
                          <a:solidFill>
                            <a:schemeClr val="tx1"/>
                          </a:solidFill>
                        </a:rPr>
                        <a:t> ΒΔ</a:t>
                      </a:r>
                      <a:r>
                        <a:rPr lang="en-US" sz="1200" b="1" baseline="0" dirty="0" smtClean="0">
                          <a:solidFill>
                            <a:schemeClr val="tx1"/>
                          </a:solidFill>
                        </a:rPr>
                        <a:t> </a:t>
                      </a:r>
                      <a:endParaRPr lang="el-GR" sz="1200" dirty="0" smtClean="0">
                        <a:solidFill>
                          <a:schemeClr val="tx1"/>
                        </a:solidFill>
                      </a:endParaRPr>
                    </a:p>
                  </a:txBody>
                  <a:tcPr marL="91443" marR="91443" marT="45733" marB="45733">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L="91443" marR="91443" marT="45731" marB="4573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Δίκτυα </a:t>
                      </a:r>
                      <a:r>
                        <a:rPr lang="el-GR" sz="1200" b="1" dirty="0" err="1" smtClean="0">
                          <a:solidFill>
                            <a:schemeClr val="tx1"/>
                          </a:solidFill>
                        </a:rPr>
                        <a:t>Επικ</a:t>
                      </a:r>
                      <a:r>
                        <a:rPr lang="el-GR" sz="1200" b="1" dirty="0" smtClean="0">
                          <a:solidFill>
                            <a:schemeClr val="tx1"/>
                          </a:solidFill>
                        </a:rPr>
                        <a:t>/ων ΙΙ</a:t>
                      </a:r>
                      <a:r>
                        <a:rPr lang="en-US" sz="1200" b="1" dirty="0" smtClean="0">
                          <a:solidFill>
                            <a:schemeClr val="tx1"/>
                          </a:solidFill>
                        </a:rPr>
                        <a:t> </a:t>
                      </a:r>
                      <a:endParaRPr lang="el-GR" sz="1200" dirty="0" smtClean="0">
                        <a:solidFill>
                          <a:schemeClr val="tx1"/>
                        </a:solidFill>
                      </a:endParaRPr>
                    </a:p>
                  </a:txBody>
                  <a:tcPr marL="91443" marR="91443" marT="45695" marB="45695">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Ψηφιακή Επεξ. Σήματος</a:t>
                      </a:r>
                      <a:endParaRPr lang="el-GR" sz="1200" dirty="0" smtClean="0">
                        <a:solidFill>
                          <a:schemeClr val="tx1"/>
                        </a:solidFill>
                      </a:endParaRPr>
                    </a:p>
                  </a:txBody>
                  <a:tcPr marL="91443" marR="91443" marT="45709" marB="45709">
                    <a:solidFill>
                      <a:schemeClr val="accent6">
                        <a:lumMod val="20000"/>
                        <a:lumOff val="80000"/>
                      </a:schemeClr>
                    </a:solidFill>
                  </a:tcPr>
                </a:tc>
              </a:tr>
              <a:tr h="288000">
                <a:tc>
                  <a:txBody>
                    <a:bodyPr/>
                    <a:lstStyle/>
                    <a:p>
                      <a:pPr algn="ctr"/>
                      <a:r>
                        <a:rPr lang="el-GR" sz="1200" b="1" dirty="0" smtClean="0"/>
                        <a:t>6</a:t>
                      </a:r>
                      <a:endParaRPr lang="el-GR" sz="1200" b="1" dirty="0"/>
                    </a:p>
                  </a:txBody>
                  <a:tcPr marL="91443" marR="91443" marT="45701" marB="4570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Μαθηματικά</a:t>
                      </a:r>
                      <a:r>
                        <a:rPr lang="el-GR" sz="1200" b="1" baseline="0" dirty="0" smtClean="0">
                          <a:solidFill>
                            <a:schemeClr val="tx1"/>
                          </a:solidFill>
                        </a:rPr>
                        <a:t> Πληροφορικής</a:t>
                      </a:r>
                      <a:r>
                        <a:rPr lang="en-US" sz="1200" b="1" baseline="0" dirty="0" smtClean="0">
                          <a:solidFill>
                            <a:schemeClr val="tx1"/>
                          </a:solidFill>
                        </a:rPr>
                        <a:t> </a:t>
                      </a:r>
                      <a:endParaRPr lang="el-GR" sz="1200" dirty="0" smtClean="0">
                        <a:solidFill>
                          <a:schemeClr val="tx1"/>
                        </a:solidFill>
                      </a:endParaRPr>
                    </a:p>
                  </a:txBody>
                  <a:tcPr marL="91443" marR="91443" marT="45711" marB="4571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Θεωρία Υπολογισμού</a:t>
                      </a:r>
                      <a:endParaRPr lang="el-GR" sz="1200" dirty="0" smtClean="0">
                        <a:solidFill>
                          <a:schemeClr val="tx1"/>
                        </a:solidFill>
                      </a:endParaRPr>
                    </a:p>
                  </a:txBody>
                  <a:tcPr marL="91443" marR="91443" marT="45719" marB="45719">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Μεταγλωττιστές</a:t>
                      </a:r>
                      <a:endParaRPr lang="el-GR" sz="1200" dirty="0" smtClean="0">
                        <a:solidFill>
                          <a:schemeClr val="tx1"/>
                        </a:solidFill>
                      </a:endParaRPr>
                    </a:p>
                  </a:txBody>
                  <a:tcPr marL="91443" marR="91443" marT="45733" marB="45733">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Ηλεκτρονική</a:t>
                      </a:r>
                      <a:r>
                        <a:rPr lang="en-US" sz="1200" b="1" dirty="0" smtClean="0">
                          <a:solidFill>
                            <a:schemeClr val="tx1"/>
                          </a:solidFill>
                        </a:rPr>
                        <a:t> </a:t>
                      </a:r>
                      <a:endParaRPr lang="el-GR" sz="1200" dirty="0" smtClean="0">
                        <a:solidFill>
                          <a:schemeClr val="tx1"/>
                        </a:solidFill>
                      </a:endParaRPr>
                    </a:p>
                  </a:txBody>
                  <a:tcPr marL="91443" marR="91443" marT="45731" marB="45731">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Διαχείριση Δικτύων </a:t>
                      </a:r>
                      <a:endParaRPr lang="el-GR" sz="1200" dirty="0" smtClean="0">
                        <a:solidFill>
                          <a:schemeClr val="tx1"/>
                        </a:solidFill>
                      </a:endParaRPr>
                    </a:p>
                  </a:txBody>
                  <a:tcPr marL="91443" marR="91443" marT="45695" marB="45695">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Θ. </a:t>
                      </a:r>
                      <a:r>
                        <a:rPr lang="el-GR" sz="1200" b="1" baseline="0" dirty="0" smtClean="0">
                          <a:solidFill>
                            <a:schemeClr val="tx1"/>
                          </a:solidFill>
                        </a:rPr>
                        <a:t>Π</a:t>
                      </a:r>
                      <a:r>
                        <a:rPr lang="el-GR" sz="1200" b="1" dirty="0" smtClean="0">
                          <a:solidFill>
                            <a:schemeClr val="tx1"/>
                          </a:solidFill>
                        </a:rPr>
                        <a:t>ληροφορίας και Κωδίκων</a:t>
                      </a:r>
                      <a:r>
                        <a:rPr lang="en-US" sz="1200" b="1" dirty="0" smtClean="0">
                          <a:solidFill>
                            <a:schemeClr val="tx1"/>
                          </a:solidFill>
                        </a:rPr>
                        <a:t> </a:t>
                      </a:r>
                      <a:endParaRPr lang="el-GR" sz="1200" dirty="0" smtClean="0">
                        <a:solidFill>
                          <a:schemeClr val="tx1"/>
                        </a:solidFill>
                      </a:endParaRPr>
                    </a:p>
                  </a:txBody>
                  <a:tcPr marL="91443" marR="91443" marT="45709" marB="45709">
                    <a:solidFill>
                      <a:schemeClr val="accent6">
                        <a:lumMod val="40000"/>
                        <a:lumOff val="60000"/>
                      </a:schemeClr>
                    </a:solidFill>
                  </a:tcPr>
                </a:tc>
              </a:tr>
              <a:tr h="288000">
                <a:tc>
                  <a:txBody>
                    <a:bodyPr/>
                    <a:lstStyle/>
                    <a:p>
                      <a:pPr algn="ctr"/>
                      <a:r>
                        <a:rPr lang="el-GR" sz="1200" b="1" dirty="0" smtClean="0"/>
                        <a:t>5 </a:t>
                      </a:r>
                      <a:endParaRPr lang="el-GR" sz="1200" b="1" dirty="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Αρχ.Γλωσσών</a:t>
                      </a:r>
                      <a:r>
                        <a:rPr lang="el-GR" sz="1200" b="1" dirty="0" smtClean="0"/>
                        <a:t> </a:t>
                      </a:r>
                      <a:r>
                        <a:rPr lang="el-GR" sz="1200" b="1" dirty="0" err="1" smtClean="0"/>
                        <a:t>Προγρ</a:t>
                      </a:r>
                      <a:r>
                        <a:rPr lang="el-GR" sz="1200" b="1" dirty="0" smtClean="0"/>
                        <a:t>/</a:t>
                      </a:r>
                      <a:r>
                        <a:rPr lang="el-GR" sz="1200" b="1" dirty="0" err="1" smtClean="0"/>
                        <a:t>σμού</a:t>
                      </a:r>
                      <a:r>
                        <a:rPr lang="el-GR" sz="1200" b="1" dirty="0" smtClean="0"/>
                        <a:t> </a:t>
                      </a:r>
                      <a:endParaRPr lang="el-GR" sz="1200" dirty="0" smtClean="0"/>
                    </a:p>
                  </a:txBody>
                  <a:tcPr marL="91443" marR="91443" marT="45719" marB="4571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Αρχιτεκτονική Υπολογιστών ΙΙ</a:t>
                      </a:r>
                      <a:r>
                        <a:rPr lang="en-US" sz="1200" b="0" baseline="0" dirty="0" smtClean="0">
                          <a:solidFill>
                            <a:schemeClr val="tx1"/>
                          </a:solidFill>
                        </a:rPr>
                        <a:t> </a:t>
                      </a:r>
                      <a:endParaRPr lang="el-GR" sz="1200" dirty="0" smtClean="0">
                        <a:solidFill>
                          <a:schemeClr val="tx1"/>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Σχ.</a:t>
                      </a:r>
                      <a:r>
                        <a:rPr lang="el-GR" sz="1200" b="1" baseline="0" dirty="0" smtClean="0">
                          <a:solidFill>
                            <a:schemeClr val="tx1"/>
                          </a:solidFill>
                        </a:rPr>
                        <a:t> Ψηφιακών </a:t>
                      </a:r>
                      <a:r>
                        <a:rPr lang="el-GR" sz="1200" b="1" baseline="0" dirty="0" err="1" smtClean="0">
                          <a:solidFill>
                            <a:schemeClr val="tx1"/>
                          </a:solidFill>
                        </a:rPr>
                        <a:t>Συσ</a:t>
                      </a:r>
                      <a:r>
                        <a:rPr lang="el-GR" sz="1200" b="1" baseline="0" dirty="0" smtClean="0">
                          <a:solidFill>
                            <a:schemeClr val="tx1"/>
                          </a:solidFill>
                        </a:rPr>
                        <a:t>/των - </a:t>
                      </a:r>
                      <a:r>
                        <a:rPr lang="en-US" sz="1200" b="1" baseline="0" dirty="0" smtClean="0">
                          <a:solidFill>
                            <a:schemeClr val="tx1"/>
                          </a:solidFill>
                        </a:rPr>
                        <a:t>VHDL</a:t>
                      </a:r>
                      <a:endParaRPr lang="el-GR" sz="1200" b="1" dirty="0" smtClean="0">
                        <a:solidFill>
                          <a:schemeClr val="tx1"/>
                        </a:solidFill>
                      </a:endParaRPr>
                    </a:p>
                  </a:txBody>
                  <a:tcPr marL="91443" marR="91443"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Κύματα </a:t>
                      </a:r>
                      <a:r>
                        <a:rPr lang="el-GR" sz="1200" b="1" dirty="0" err="1" smtClean="0">
                          <a:solidFill>
                            <a:schemeClr val="tx1"/>
                          </a:solidFill>
                        </a:rPr>
                        <a:t>Κυματο</a:t>
                      </a:r>
                      <a:r>
                        <a:rPr lang="el-GR" sz="1200" b="1" dirty="0" smtClean="0">
                          <a:solidFill>
                            <a:schemeClr val="tx1"/>
                          </a:solidFill>
                        </a:rPr>
                        <a:t>-οδηγοί,</a:t>
                      </a:r>
                      <a:r>
                        <a:rPr lang="el-GR" sz="1200" b="1" baseline="0" dirty="0" smtClean="0">
                          <a:solidFill>
                            <a:schemeClr val="tx1"/>
                          </a:solidFill>
                        </a:rPr>
                        <a:t> Κεραίες</a:t>
                      </a:r>
                      <a:endParaRPr lang="el-GR" sz="1200" b="1" dirty="0" smtClean="0">
                        <a:solidFill>
                          <a:schemeClr val="tx1"/>
                        </a:solidFill>
                      </a:endParaRPr>
                    </a:p>
                  </a:txBody>
                  <a:tcPr marL="91443" marR="91443" marT="45695" marB="456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Εφαρμοσμένα Μαθηματικά</a:t>
                      </a:r>
                      <a:r>
                        <a:rPr lang="en-US" sz="1200" b="1" dirty="0" smtClean="0"/>
                        <a:t> </a:t>
                      </a:r>
                      <a:endParaRPr lang="el-GR" sz="1200" dirty="0" smtClean="0">
                        <a:solidFill>
                          <a:schemeClr val="tx1"/>
                        </a:solidFill>
                      </a:endParaRPr>
                    </a:p>
                  </a:txBody>
                  <a:tcPr marL="91443" marR="91443" marT="45709" marB="45709"/>
                </a:tc>
              </a:tr>
              <a:tr h="288000">
                <a:tc>
                  <a:txBody>
                    <a:bodyPr/>
                    <a:lstStyle/>
                    <a:p>
                      <a:pPr algn="ctr"/>
                      <a:r>
                        <a:rPr lang="el-GR" sz="1200" b="1" dirty="0" smtClean="0">
                          <a:solidFill>
                            <a:schemeClr val="tx1"/>
                          </a:solidFill>
                        </a:rPr>
                        <a:t>5</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Τεχνητή Νοημοσύνη </a:t>
                      </a:r>
                      <a:endParaRPr lang="el-GR" sz="1200" dirty="0" smtClean="0"/>
                    </a:p>
                  </a:txBody>
                  <a:tcPr marL="91443" marR="91443" marT="45731" marB="45731"/>
                </a:tc>
                <a:tc>
                  <a:txBody>
                    <a:bodyPr/>
                    <a:lstStyle/>
                    <a:p>
                      <a:r>
                        <a:rPr lang="el-GR" sz="1200" b="1" dirty="0" smtClean="0"/>
                        <a:t>Τεχνητή Νοημοσύνη</a:t>
                      </a:r>
                      <a:endParaRPr lang="el-GR" sz="1200" dirty="0"/>
                    </a:p>
                  </a:txBody>
                  <a:tcPr marT="45746" marB="4574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 </a:t>
                      </a:r>
                      <a:endParaRPr lang="el-GR" sz="1200" dirty="0" smtClean="0">
                        <a:solidFill>
                          <a:schemeClr val="tx1"/>
                        </a:solidFill>
                      </a:endParaRPr>
                    </a:p>
                  </a:txBody>
                  <a:tcPr marL="91443" marR="91443"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Τηλεπικ</a:t>
                      </a:r>
                      <a:r>
                        <a:rPr lang="el-GR" sz="1200" b="1" dirty="0" smtClean="0"/>
                        <a:t>. Δίκτυα </a:t>
                      </a:r>
                    </a:p>
                  </a:txBody>
                  <a:tcPr marL="91443" marR="91443" marT="45713" marB="45713"/>
                </a:tc>
                <a:tc>
                  <a:txBody>
                    <a:bodyPr/>
                    <a:lstStyle/>
                    <a:p>
                      <a:r>
                        <a:rPr lang="el-GR" sz="1200" b="1" dirty="0" smtClean="0">
                          <a:solidFill>
                            <a:schemeClr val="tx1"/>
                          </a:solidFill>
                        </a:rPr>
                        <a:t>Γραφικά Ι</a:t>
                      </a:r>
                      <a:endParaRPr lang="el-GR" sz="1200" dirty="0">
                        <a:solidFill>
                          <a:schemeClr val="tx1"/>
                        </a:solidFill>
                      </a:endParaRPr>
                    </a:p>
                  </a:txBody>
                  <a:tcPr marL="91443" marR="91443" marT="45724" marB="45724"/>
                </a:tc>
              </a:tr>
              <a:tr h="288000">
                <a:tc>
                  <a:txBody>
                    <a:bodyPr/>
                    <a:lstStyle/>
                    <a:p>
                      <a:pPr algn="ctr"/>
                      <a:r>
                        <a:rPr lang="el-GR" sz="1200" b="1" dirty="0" smtClean="0"/>
                        <a:t>6</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49" marB="4574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 Εξόρυξης Δεδομένων</a:t>
                      </a:r>
                      <a:endParaRPr lang="el-GR" sz="1200" strike="noStrike" dirty="0" smtClean="0">
                        <a:solidFill>
                          <a:schemeClr val="tx1"/>
                        </a:solidFill>
                      </a:endParaRPr>
                    </a:p>
                  </a:txBody>
                  <a:tcPr marL="91443" marR="91443" marT="45755" marB="45755"/>
                </a:tc>
                <a:tc>
                  <a:txBody>
                    <a:bodyPr/>
                    <a:lstStyle/>
                    <a:p>
                      <a:r>
                        <a:rPr lang="el-GR" sz="1200" b="1" dirty="0" smtClean="0"/>
                        <a:t>Ανάλ./Σχεδίαση </a:t>
                      </a:r>
                      <a:r>
                        <a:rPr lang="el-GR" sz="1200" b="1" dirty="0" err="1" smtClean="0"/>
                        <a:t>Συστ</a:t>
                      </a:r>
                      <a:r>
                        <a:rPr lang="el-GR" sz="1200" b="1" dirty="0" smtClean="0"/>
                        <a:t>. </a:t>
                      </a:r>
                      <a:r>
                        <a:rPr lang="el-GR" sz="1200" b="1" dirty="0" err="1" smtClean="0"/>
                        <a:t>Λογ</a:t>
                      </a:r>
                      <a:r>
                        <a:rPr lang="el-GR" sz="1200" b="1" dirty="0" smtClean="0"/>
                        <a:t>/</a:t>
                      </a:r>
                      <a:r>
                        <a:rPr lang="el-GR" sz="1200" b="1" dirty="0" err="1" smtClean="0"/>
                        <a:t>κού</a:t>
                      </a:r>
                      <a:endParaRPr lang="el-GR" sz="1200" dirty="0"/>
                    </a:p>
                  </a:txBody>
                  <a:tcPr marT="45733" marB="457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Εργαστήριο</a:t>
                      </a:r>
                      <a:r>
                        <a:rPr lang="el-GR" sz="1200" b="1" baseline="0" dirty="0" smtClean="0">
                          <a:solidFill>
                            <a:schemeClr val="tx1"/>
                          </a:solidFill>
                        </a:rPr>
                        <a:t> Ηλεκτρονικής</a:t>
                      </a:r>
                      <a:endParaRPr lang="el-GR" sz="1200" b="1" dirty="0" smtClean="0">
                        <a:solidFill>
                          <a:schemeClr val="tx1"/>
                        </a:solidFill>
                      </a:endParaRPr>
                    </a:p>
                  </a:txBody>
                  <a:tcPr marL="91443" marR="91443" marT="45770" marB="4577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L="91443" marR="91443" marT="45777" marB="45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40" marB="45740"/>
                </a:tc>
              </a:tr>
              <a:tr h="288000">
                <a:tc>
                  <a:txBody>
                    <a:bodyPr/>
                    <a:lstStyle/>
                    <a:p>
                      <a:pPr algn="ctr"/>
                      <a:r>
                        <a:rPr lang="el-GR" sz="1200" b="1" dirty="0" smtClean="0">
                          <a:solidFill>
                            <a:schemeClr val="tx1"/>
                          </a:solidFill>
                        </a:rPr>
                        <a:t>6</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Επιστημονικοί</a:t>
                      </a:r>
                      <a:r>
                        <a:rPr lang="el-GR" sz="1200" b="1" baseline="0" dirty="0" smtClean="0"/>
                        <a:t> Υπολογισμοί </a:t>
                      </a:r>
                      <a:endParaRPr lang="el-GR" sz="1200" b="1" dirty="0" smtClean="0"/>
                    </a:p>
                  </a:txBody>
                  <a:tcPr marL="91443" marR="91443" marT="45755" marB="4575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Λογικός </a:t>
                      </a:r>
                      <a:r>
                        <a:rPr lang="el-GR" sz="1200" b="1" i="0" dirty="0" err="1" smtClean="0">
                          <a:solidFill>
                            <a:schemeClr val="tx1"/>
                          </a:solidFill>
                        </a:rPr>
                        <a:t>Προγρ</a:t>
                      </a:r>
                      <a:r>
                        <a:rPr lang="el-GR" sz="1200" b="1" i="0" dirty="0" smtClean="0">
                          <a:solidFill>
                            <a:schemeClr val="tx1"/>
                          </a:solidFill>
                        </a:rPr>
                        <a:t>/</a:t>
                      </a:r>
                      <a:r>
                        <a:rPr lang="el-GR" sz="1200" b="1" i="0" dirty="0" err="1" smtClean="0">
                          <a:solidFill>
                            <a:schemeClr val="tx1"/>
                          </a:solidFill>
                        </a:rPr>
                        <a:t>σμος</a:t>
                      </a:r>
                      <a:endParaRPr lang="el-GR" sz="1200" b="1" i="0" dirty="0" smtClean="0">
                        <a:solidFill>
                          <a:schemeClr val="tx1"/>
                        </a:solidFill>
                      </a:endParaRPr>
                    </a:p>
                  </a:txBody>
                  <a:tcPr marL="91443" marR="91443" marT="45758" marB="457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Τεχν.</a:t>
                      </a:r>
                      <a:r>
                        <a:rPr lang="en-US" sz="1200" b="1" strike="noStrike" dirty="0" smtClean="0">
                          <a:solidFill>
                            <a:schemeClr val="tx1"/>
                          </a:solidFill>
                        </a:rPr>
                        <a:t> </a:t>
                      </a:r>
                      <a:r>
                        <a:rPr lang="el-GR" sz="1200" b="1" strike="noStrike" dirty="0" err="1" smtClean="0">
                          <a:solidFill>
                            <a:schemeClr val="tx1"/>
                          </a:solidFill>
                        </a:rPr>
                        <a:t>Εφαρμ</a:t>
                      </a:r>
                      <a:r>
                        <a:rPr lang="el-GR" sz="1200" b="1" strike="noStrike" dirty="0" smtClean="0">
                          <a:solidFill>
                            <a:schemeClr val="tx1"/>
                          </a:solidFill>
                        </a:rPr>
                        <a:t>. Διαδικτύου</a:t>
                      </a:r>
                    </a:p>
                  </a:txBody>
                  <a:tcPr marT="45731" marB="457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1" marB="457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solidFill>
                            <a:schemeClr val="tx1"/>
                          </a:solidFill>
                        </a:rPr>
                        <a:t>Ασυρμ</a:t>
                      </a:r>
                      <a:r>
                        <a:rPr lang="el-GR" sz="1200" b="1" dirty="0" smtClean="0">
                          <a:solidFill>
                            <a:schemeClr val="tx1"/>
                          </a:solidFill>
                        </a:rPr>
                        <a:t>.</a:t>
                      </a:r>
                      <a:r>
                        <a:rPr lang="el-GR" sz="1200" b="1" baseline="0" dirty="0" smtClean="0">
                          <a:solidFill>
                            <a:schemeClr val="tx1"/>
                          </a:solidFill>
                        </a:rPr>
                        <a:t> Δίκτυα</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baseline="0" dirty="0" smtClean="0">
                          <a:solidFill>
                            <a:schemeClr val="tx1"/>
                          </a:solidFill>
                        </a:rPr>
                        <a:t>Αισθητήρων</a:t>
                      </a:r>
                      <a:endParaRPr lang="el-GR" sz="1200" dirty="0" smtClean="0">
                        <a:solidFill>
                          <a:schemeClr val="tx1"/>
                        </a:solidFill>
                      </a:endParaRPr>
                    </a:p>
                  </a:txBody>
                  <a:tcPr marL="91443" marR="91443" marT="45759" marB="45759"/>
                </a:tc>
                <a:tc>
                  <a:txBody>
                    <a:bodyPr/>
                    <a:lstStyle/>
                    <a:p>
                      <a:r>
                        <a:rPr lang="el-GR" sz="1200" b="1" dirty="0" smtClean="0"/>
                        <a:t>Επεξ. </a:t>
                      </a:r>
                      <a:r>
                        <a:rPr lang="el-GR" sz="1200" b="1" dirty="0" err="1" smtClean="0"/>
                        <a:t>Στοχ</a:t>
                      </a:r>
                      <a:r>
                        <a:rPr lang="el-GR" sz="1200" b="1" dirty="0" smtClean="0"/>
                        <a:t>/</a:t>
                      </a:r>
                      <a:r>
                        <a:rPr lang="el-GR" sz="1200" b="1" dirty="0" err="1" smtClean="0"/>
                        <a:t>κών</a:t>
                      </a:r>
                      <a:r>
                        <a:rPr lang="el-GR" sz="1200" b="1" dirty="0" smtClean="0"/>
                        <a:t> Σημάτων </a:t>
                      </a:r>
                      <a:endParaRPr lang="el-GR" sz="1200" dirty="0"/>
                    </a:p>
                  </a:txBody>
                  <a:tcPr marL="91443" marR="91443" marT="45754" marB="4575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Παράλληλα Συστήματα</a:t>
                      </a:r>
                      <a:endParaRPr lang="el-GR" sz="1200" dirty="0" smtClean="0">
                        <a:solidFill>
                          <a:schemeClr val="tx1"/>
                        </a:solidFill>
                      </a:endParaRPr>
                    </a:p>
                  </a:txBody>
                  <a:tcPr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Οπτικές </a:t>
                      </a:r>
                      <a:r>
                        <a:rPr lang="el-GR" sz="1200" b="1" dirty="0" err="1" smtClean="0">
                          <a:solidFill>
                            <a:schemeClr val="tx1"/>
                          </a:solidFill>
                        </a:rPr>
                        <a:t>Επικ</a:t>
                      </a:r>
                      <a:r>
                        <a:rPr lang="el-GR" sz="1200" b="1" dirty="0" smtClean="0">
                          <a:solidFill>
                            <a:schemeClr val="tx1"/>
                          </a:solidFill>
                        </a:rPr>
                        <a:t>. και </a:t>
                      </a:r>
                      <a:r>
                        <a:rPr lang="el-GR" sz="1200" b="1" dirty="0" err="1" smtClean="0">
                          <a:solidFill>
                            <a:schemeClr val="tx1"/>
                          </a:solidFill>
                        </a:rPr>
                        <a:t>Οπτ.</a:t>
                      </a:r>
                      <a:r>
                        <a:rPr lang="el-GR" sz="1200" b="1" baseline="0" dirty="0" err="1" smtClean="0">
                          <a:solidFill>
                            <a:schemeClr val="tx1"/>
                          </a:solidFill>
                        </a:rPr>
                        <a:t>Δίκτυα</a:t>
                      </a:r>
                      <a:endParaRPr lang="el-GR" sz="1200" b="1" dirty="0" smtClean="0">
                        <a:solidFill>
                          <a:schemeClr val="tx1"/>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Αλγ.  </a:t>
                      </a:r>
                      <a:r>
                        <a:rPr lang="el-GR" sz="1200" b="1" strike="noStrike" dirty="0" err="1" smtClean="0">
                          <a:solidFill>
                            <a:schemeClr val="tx1"/>
                          </a:solidFill>
                        </a:rPr>
                        <a:t>Επιχ</a:t>
                      </a:r>
                      <a:r>
                        <a:rPr lang="el-GR" sz="1200" b="1" strike="noStrike" dirty="0" smtClean="0">
                          <a:solidFill>
                            <a:schemeClr val="tx1"/>
                          </a:solidFill>
                        </a:rPr>
                        <a:t>/</a:t>
                      </a:r>
                      <a:r>
                        <a:rPr lang="el-GR" sz="1200" b="1" strike="noStrike" dirty="0" err="1" smtClean="0">
                          <a:solidFill>
                            <a:schemeClr val="tx1"/>
                          </a:solidFill>
                        </a:rPr>
                        <a:t>κή</a:t>
                      </a:r>
                      <a:r>
                        <a:rPr lang="el-GR" sz="1200" b="1" strike="noStrike" dirty="0" smtClean="0">
                          <a:solidFill>
                            <a:schemeClr val="tx1"/>
                          </a:solidFill>
                        </a:rPr>
                        <a:t> Έρευνα</a:t>
                      </a:r>
                      <a:endParaRPr lang="el-GR" sz="1200" strike="noStrike" dirty="0" smtClean="0">
                        <a:solidFill>
                          <a:schemeClr val="tx1"/>
                        </a:solidFill>
                      </a:endParaRPr>
                    </a:p>
                  </a:txBody>
                  <a:tcPr marL="91443" marR="91443" marT="45704" marB="45704"/>
                </a:tc>
              </a:tr>
              <a:tr h="288000">
                <a:tc>
                  <a:txBody>
                    <a:bodyPr/>
                    <a:lstStyle/>
                    <a:p>
                      <a:pPr algn="ctr"/>
                      <a:r>
                        <a:rPr lang="el-GR" sz="1200" b="1" dirty="0" smtClean="0">
                          <a:solidFill>
                            <a:schemeClr val="tx1"/>
                          </a:solidFill>
                        </a:rPr>
                        <a:t>7</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Κρυπτογραφία </a:t>
                      </a:r>
                      <a:endParaRPr lang="el-GR" sz="1200" b="1" dirty="0" smtClean="0"/>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Επικοινωνία </a:t>
                      </a:r>
                      <a:r>
                        <a:rPr lang="el-GR" sz="1200" b="1" strike="noStrike" dirty="0" err="1" smtClean="0">
                          <a:solidFill>
                            <a:schemeClr val="tx1"/>
                          </a:solidFill>
                        </a:rPr>
                        <a:t>Ανθρ</a:t>
                      </a:r>
                      <a:r>
                        <a:rPr lang="el-GR" sz="1200" b="1" strike="noStrike" dirty="0" smtClean="0">
                          <a:solidFill>
                            <a:schemeClr val="tx1"/>
                          </a:solidFill>
                        </a:rPr>
                        <a:t>. Μηχανής</a:t>
                      </a:r>
                      <a:endParaRPr lang="el-GR" sz="1200" strike="noStrike" dirty="0" smtClean="0">
                        <a:solidFill>
                          <a:schemeClr val="tx1"/>
                        </a:solidFill>
                      </a:endParaRPr>
                    </a:p>
                  </a:txBody>
                  <a:tcPr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solidFill>
                            <a:schemeClr val="tx1"/>
                          </a:solidFill>
                        </a:rPr>
                        <a:t>Ψηφιακές Επικοινωνίες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Συστήματα ΨΕΣ σε </a:t>
                      </a:r>
                      <a:r>
                        <a:rPr lang="el-GR" sz="1200" b="1" dirty="0" err="1" smtClean="0"/>
                        <a:t>Πραγμ</a:t>
                      </a:r>
                      <a:r>
                        <a:rPr lang="el-GR" sz="1200" b="1" dirty="0" smtClean="0"/>
                        <a:t>. Χρ.  </a:t>
                      </a:r>
                      <a:endParaRPr lang="el-GR" sz="1200" dirty="0" smtClean="0"/>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Υπολογιστική Γεωμετρία</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i="0" dirty="0" smtClean="0">
                          <a:solidFill>
                            <a:schemeClr val="tx1"/>
                          </a:solidFill>
                        </a:rPr>
                        <a:t>Αν.</a:t>
                      </a:r>
                      <a:r>
                        <a:rPr lang="el-GR" sz="1200" b="1" i="0" baseline="0" dirty="0" smtClean="0">
                          <a:solidFill>
                            <a:schemeClr val="tx1"/>
                          </a:solidFill>
                        </a:rPr>
                        <a:t> </a:t>
                      </a:r>
                      <a:r>
                        <a:rPr lang="el-GR" sz="1200" b="1" i="0" dirty="0" smtClean="0">
                          <a:solidFill>
                            <a:schemeClr val="tx1"/>
                          </a:solidFill>
                        </a:rPr>
                        <a:t>Προτύπων – Μηχ. Μάθηση</a:t>
                      </a:r>
                      <a:endParaRPr lang="el-GR" sz="1200" dirty="0" smtClean="0">
                        <a:solidFill>
                          <a:schemeClr val="tx1"/>
                        </a:solidFill>
                      </a:endParaRPr>
                    </a:p>
                  </a:txBody>
                  <a:tcPr marL="91443" marR="91443" marT="45708" marB="45708"/>
                </a:tc>
                <a:tc>
                  <a:txBody>
                    <a:bodyPr/>
                    <a:lstStyle/>
                    <a:p>
                      <a:r>
                        <a:rPr lang="el-GR" sz="1200" b="1" i="0" dirty="0" smtClean="0">
                          <a:solidFill>
                            <a:schemeClr val="tx1"/>
                          </a:solidFill>
                        </a:rPr>
                        <a:t>Προστασία </a:t>
                      </a:r>
                      <a:r>
                        <a:rPr lang="en-US" sz="1200" b="1" i="0" dirty="0" smtClean="0">
                          <a:solidFill>
                            <a:schemeClr val="tx1"/>
                          </a:solidFill>
                        </a:rPr>
                        <a:t> </a:t>
                      </a:r>
                      <a:r>
                        <a:rPr lang="el-GR" sz="1200" b="1" i="0" dirty="0" smtClean="0">
                          <a:solidFill>
                            <a:schemeClr val="tx1"/>
                          </a:solidFill>
                        </a:rPr>
                        <a:t>και</a:t>
                      </a:r>
                      <a:r>
                        <a:rPr lang="el-GR" sz="1200" b="1" i="0" baseline="0" dirty="0" smtClean="0">
                          <a:solidFill>
                            <a:schemeClr val="tx1"/>
                          </a:solidFill>
                        </a:rPr>
                        <a:t> </a:t>
                      </a:r>
                      <a:r>
                        <a:rPr lang="el-GR" sz="1200" b="1" i="0" dirty="0" smtClean="0">
                          <a:solidFill>
                            <a:schemeClr val="tx1"/>
                          </a:solidFill>
                        </a:rPr>
                        <a:t>Ασφάλεια ΥΣ</a:t>
                      </a:r>
                      <a:endParaRPr lang="el-GR" sz="1200" b="1" i="0" dirty="0">
                        <a:solidFill>
                          <a:schemeClr val="tx1"/>
                        </a:solidFill>
                      </a:endParaRP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Σχεδίαση </a:t>
                      </a:r>
                      <a:r>
                        <a:rPr lang="en-US" sz="1200" b="1" dirty="0" smtClean="0"/>
                        <a:t>VLSI </a:t>
                      </a:r>
                      <a:r>
                        <a:rPr lang="el-GR" sz="1200" b="1" dirty="0" smtClean="0"/>
                        <a:t>Κυκλωμάτων</a:t>
                      </a: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err="1" smtClean="0"/>
                        <a:t>Συστ</a:t>
                      </a:r>
                      <a:r>
                        <a:rPr lang="el-GR" sz="1200" b="1" dirty="0" smtClean="0"/>
                        <a:t>. Κινητών και </a:t>
                      </a:r>
                      <a:r>
                        <a:rPr lang="el-GR" sz="1200" b="1" dirty="0" err="1" smtClean="0"/>
                        <a:t>Προσ.Επικ</a:t>
                      </a:r>
                      <a:r>
                        <a:rPr lang="el-GR" sz="1200" b="1" dirty="0" smtClean="0"/>
                        <a:t>.</a:t>
                      </a:r>
                      <a:endParaRPr lang="el-GR" sz="1200" b="1" i="0" dirty="0" smtClean="0">
                        <a:solidFill>
                          <a:srgbClr val="C00000"/>
                        </a:solidFill>
                      </a:endParaRP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dirty="0" smtClean="0"/>
                        <a:t>Επεξ.</a:t>
                      </a:r>
                      <a:r>
                        <a:rPr lang="el-GR" sz="1200" b="1" baseline="0" dirty="0" smtClean="0"/>
                        <a:t> </a:t>
                      </a:r>
                      <a:r>
                        <a:rPr lang="el-GR" sz="1200" b="1" dirty="0" smtClean="0"/>
                        <a:t>Ομιλίας και Φυσικής Γλώσσας</a:t>
                      </a:r>
                    </a:p>
                  </a:txBody>
                  <a:tcPr marL="91443" marR="91443" marT="45704" marB="45704"/>
                </a:tc>
              </a:tr>
              <a:tr h="288000">
                <a:tc>
                  <a:txBody>
                    <a:bodyPr/>
                    <a:lstStyle/>
                    <a:p>
                      <a:pPr algn="ctr"/>
                      <a:r>
                        <a:rPr lang="el-GR" sz="1200" b="1" dirty="0" smtClean="0">
                          <a:solidFill>
                            <a:schemeClr val="tx1"/>
                          </a:solidFill>
                        </a:rPr>
                        <a:t>8</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1" strike="noStrike" kern="1200" baseline="0" dirty="0" smtClean="0">
                          <a:solidFill>
                            <a:schemeClr val="tx1"/>
                          </a:solidFill>
                          <a:latin typeface="+mn-lt"/>
                          <a:ea typeface="+mn-ea"/>
                          <a:cs typeface="+mn-cs"/>
                        </a:rPr>
                        <a:t>(7) </a:t>
                      </a:r>
                      <a:r>
                        <a:rPr kumimoji="0" lang="el-GR" sz="1200" b="1" strike="noStrike" kern="1200" baseline="0" dirty="0" smtClean="0">
                          <a:solidFill>
                            <a:schemeClr val="tx1"/>
                          </a:solidFill>
                          <a:latin typeface="+mn-lt"/>
                          <a:ea typeface="+mn-ea"/>
                          <a:cs typeface="+mn-cs"/>
                        </a:rPr>
                        <a:t>Θεωρία Γραφημάτων</a:t>
                      </a:r>
                    </a:p>
                  </a:txBody>
                  <a:tcPr marL="91443" marR="91443" marT="45705" marB="4570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Τεχνητή Νοημοσύνη ΙΙ</a:t>
                      </a:r>
                    </a:p>
                  </a:txBody>
                  <a:tcPr marL="91443" marR="91443"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sngStrike" dirty="0" smtClean="0">
                          <a:solidFill>
                            <a:schemeClr val="bg1">
                              <a:lumMod val="65000"/>
                            </a:schemeClr>
                          </a:solidFill>
                        </a:rPr>
                        <a:t>Τεχνολογία Λογισμικού</a:t>
                      </a:r>
                      <a:endParaRPr lang="el-GR" sz="1200" strike="sngStrike" dirty="0" smtClean="0">
                        <a:solidFill>
                          <a:schemeClr val="bg1">
                            <a:lumMod val="65000"/>
                          </a:schemeClr>
                        </a:solidFill>
                      </a:endParaRPr>
                    </a:p>
                  </a:txBody>
                  <a:tcPr marT="45718" marB="45718"/>
                </a:tc>
                <a:tc>
                  <a:txBody>
                    <a:bodyPr/>
                    <a:lstStyle/>
                    <a:p>
                      <a:r>
                        <a:rPr lang="el-GR" sz="1200" b="1" dirty="0" smtClean="0">
                          <a:solidFill>
                            <a:schemeClr val="tx1"/>
                          </a:solidFill>
                        </a:rPr>
                        <a:t>Μεταγλωττιστές</a:t>
                      </a:r>
                      <a:endParaRPr lang="el-GR" sz="1200" b="1" dirty="0">
                        <a:solidFill>
                          <a:schemeClr val="tx1"/>
                        </a:solidFill>
                      </a:endParaRPr>
                    </a:p>
                  </a:txBody>
                  <a:tcPr marL="91443" marR="91443" marT="45701" marB="4570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1200" b="1" kern="1200" dirty="0" smtClean="0">
                          <a:solidFill>
                            <a:schemeClr val="dk1"/>
                          </a:solidFill>
                          <a:latin typeface="+mn-lt"/>
                          <a:ea typeface="+mn-ea"/>
                          <a:cs typeface="+mn-cs"/>
                        </a:rPr>
                        <a:t>Επεξ. </a:t>
                      </a:r>
                      <a:r>
                        <a:rPr kumimoji="0" lang="el-GR" sz="1200" b="1" kern="1200" dirty="0" err="1" smtClean="0">
                          <a:solidFill>
                            <a:schemeClr val="dk1"/>
                          </a:solidFill>
                          <a:latin typeface="+mn-lt"/>
                          <a:ea typeface="+mn-ea"/>
                          <a:cs typeface="+mn-cs"/>
                        </a:rPr>
                        <a:t>Στοχ</a:t>
                      </a:r>
                      <a:r>
                        <a:rPr kumimoji="0" lang="el-GR" sz="1200" b="1" kern="1200" dirty="0" smtClean="0">
                          <a:solidFill>
                            <a:schemeClr val="dk1"/>
                          </a:solidFill>
                          <a:latin typeface="+mn-lt"/>
                          <a:ea typeface="+mn-ea"/>
                          <a:cs typeface="+mn-cs"/>
                        </a:rPr>
                        <a:t>/</a:t>
                      </a:r>
                      <a:r>
                        <a:rPr kumimoji="0" lang="el-GR" sz="1200" b="1" kern="1200" dirty="0" err="1" smtClean="0">
                          <a:solidFill>
                            <a:schemeClr val="dk1"/>
                          </a:solidFill>
                          <a:latin typeface="+mn-lt"/>
                          <a:ea typeface="+mn-ea"/>
                          <a:cs typeface="+mn-cs"/>
                        </a:rPr>
                        <a:t>κών</a:t>
                      </a:r>
                      <a:r>
                        <a:rPr kumimoji="0" lang="el-GR" sz="1200" b="1" kern="1200" dirty="0" smtClean="0">
                          <a:solidFill>
                            <a:schemeClr val="dk1"/>
                          </a:solidFill>
                          <a:latin typeface="+mn-lt"/>
                          <a:ea typeface="+mn-ea"/>
                          <a:cs typeface="+mn-cs"/>
                        </a:rPr>
                        <a:t> Σημάτων </a:t>
                      </a:r>
                    </a:p>
                  </a:txBody>
                  <a:tcPr marL="91443" marR="91443" marT="45709" marB="4570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b="1" strike="noStrike" dirty="0" smtClean="0">
                          <a:solidFill>
                            <a:schemeClr val="tx1"/>
                          </a:solidFill>
                        </a:rPr>
                        <a:t>Ανάλυση Εικόνας</a:t>
                      </a:r>
                      <a:r>
                        <a:rPr lang="en-US" sz="1200" b="1" strike="noStrike" dirty="0" smtClean="0">
                          <a:solidFill>
                            <a:schemeClr val="tx1"/>
                          </a:solidFill>
                        </a:rPr>
                        <a:t> </a:t>
                      </a:r>
                      <a:r>
                        <a:rPr lang="el-GR" sz="1200" b="1" strike="noStrike" dirty="0" smtClean="0">
                          <a:solidFill>
                            <a:schemeClr val="tx1"/>
                          </a:solidFill>
                        </a:rPr>
                        <a:t>&amp;</a:t>
                      </a:r>
                      <a:r>
                        <a:rPr lang="el-GR" sz="1200" b="1" strike="noStrike" baseline="0" dirty="0" smtClean="0">
                          <a:solidFill>
                            <a:schemeClr val="tx1"/>
                          </a:solidFill>
                        </a:rPr>
                        <a:t> Τεχνητή Όραση</a:t>
                      </a:r>
                      <a:endParaRPr lang="el-GR" sz="1200" b="1" strike="noStrike" dirty="0" smtClean="0">
                        <a:solidFill>
                          <a:schemeClr val="tx1"/>
                        </a:solidFill>
                      </a:endParaRPr>
                    </a:p>
                  </a:txBody>
                  <a:tcPr marL="91443" marR="91443" marT="45704" marB="45704"/>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13315"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6"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13317"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18"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a:t>
            </a:r>
            <a:r>
              <a:rPr lang="el-GR" sz="2400" dirty="0" smtClean="0">
                <a:solidFill>
                  <a:schemeClr val="tx2"/>
                </a:solidFill>
              </a:rPr>
              <a:t>8</a:t>
            </a:r>
            <a:r>
              <a:rPr lang="en-US" sz="2400" dirty="0" smtClean="0">
                <a:solidFill>
                  <a:schemeClr val="tx2"/>
                </a:solidFill>
              </a:rPr>
              <a:t>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41</a:t>
            </a:r>
            <a:r>
              <a:rPr lang="en-US" sz="2400" b="1" dirty="0" smtClean="0">
                <a:solidFill>
                  <a:schemeClr val="tx2"/>
                </a:solidFill>
              </a:rPr>
              <a:t> </a:t>
            </a:r>
            <a:endParaRPr lang="el-GR" sz="2400" dirty="0">
              <a:solidFill>
                <a:schemeClr val="tx2"/>
              </a:solidFill>
            </a:endParaRPr>
          </a:p>
        </p:txBody>
      </p:sp>
      <p:sp>
        <p:nvSpPr>
          <p:cNvPr id="13319"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20"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13321"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3322"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3"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4"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325"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26"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3327"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28"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3329"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0"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3331"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2"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13333"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3334"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35"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36"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7"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38"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39"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6"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41"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42"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13343"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40"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1"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42"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9254"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13348"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49"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0"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1"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2"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3"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54"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13355"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6"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3357"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8"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59"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13360"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1"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71"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2"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3" name="Rectangle 72"/>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74"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13366"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13367"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8"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13369"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13370"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8392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+ 10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3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l-GR" sz="2400" b="1" dirty="0" smtClean="0">
                <a:solidFill>
                  <a:schemeClr val="tx2"/>
                </a:solidFill>
              </a:rPr>
              <a:t>4</a:t>
            </a:r>
            <a:r>
              <a:rPr lang="en-US" sz="2400" b="1" dirty="0" smtClean="0">
                <a:solidFill>
                  <a:schemeClr val="tx2"/>
                </a:solidFill>
              </a:rPr>
              <a:t>3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85"/>
          <p:cNvSpPr>
            <a:spLocks noChangeArrowheads="1"/>
          </p:cNvSpPr>
          <p:nvPr/>
        </p:nvSpPr>
        <p:spPr bwMode="auto">
          <a:xfrm>
            <a:off x="48768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4" name="Rectangle 85"/>
          <p:cNvSpPr>
            <a:spLocks noChangeArrowheads="1"/>
          </p:cNvSpPr>
          <p:nvPr/>
        </p:nvSpPr>
        <p:spPr bwMode="auto">
          <a:xfrm>
            <a:off x="58674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5" name="Rectangle 85"/>
          <p:cNvSpPr>
            <a:spLocks noChangeArrowheads="1"/>
          </p:cNvSpPr>
          <p:nvPr/>
        </p:nvSpPr>
        <p:spPr bwMode="auto">
          <a:xfrm>
            <a:off x="6858000" y="55626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6" name="Rectangle 85"/>
          <p:cNvSpPr>
            <a:spLocks noChangeArrowheads="1"/>
          </p:cNvSpPr>
          <p:nvPr/>
        </p:nvSpPr>
        <p:spPr bwMode="auto">
          <a:xfrm>
            <a:off x="48768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/4</a:t>
            </a:r>
            <a:endParaRPr lang="el-GR" dirty="0">
              <a:cs typeface="+mn-cs"/>
            </a:endParaRPr>
          </a:p>
        </p:txBody>
      </p:sp>
      <p:sp>
        <p:nvSpPr>
          <p:cNvPr id="67" name="Rectangle 85"/>
          <p:cNvSpPr>
            <a:spLocks noChangeArrowheads="1"/>
          </p:cNvSpPr>
          <p:nvPr/>
        </p:nvSpPr>
        <p:spPr bwMode="auto">
          <a:xfrm>
            <a:off x="58674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
        <p:nvSpPr>
          <p:cNvPr id="68" name="Rectangle 85"/>
          <p:cNvSpPr>
            <a:spLocks noChangeArrowheads="1"/>
          </p:cNvSpPr>
          <p:nvPr/>
        </p:nvSpPr>
        <p:spPr bwMode="auto">
          <a:xfrm>
            <a:off x="6858000" y="6248400"/>
            <a:ext cx="6858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a:cs typeface="+mn-cs"/>
              </a:rPr>
              <a:t>ΠΜ</a:t>
            </a:r>
            <a:r>
              <a:rPr lang="en-US">
                <a:cs typeface="+mn-cs"/>
              </a:rPr>
              <a:t>/4</a:t>
            </a:r>
            <a:endParaRPr lang="el-GR">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52400" y="76200"/>
            <a:ext cx="8458200" cy="6858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Πολιτική Προαιρετικών Εργαστηρίων</a:t>
            </a:r>
          </a:p>
        </p:txBody>
      </p:sp>
      <p:sp>
        <p:nvSpPr>
          <p:cNvPr id="10" name="Content Placeholder 7"/>
          <p:cNvSpPr>
            <a:spLocks noGrp="1"/>
          </p:cNvSpPr>
          <p:nvPr>
            <p:ph idx="1"/>
          </p:nvPr>
        </p:nvSpPr>
        <p:spPr>
          <a:xfrm>
            <a:off x="457200" y="914400"/>
            <a:ext cx="8229600" cy="5562600"/>
          </a:xfrm>
        </p:spPr>
        <p:txBody>
          <a:bodyPr/>
          <a:lstStyle/>
          <a:p>
            <a:pPr>
              <a:spcBef>
                <a:spcPts val="600"/>
              </a:spcBef>
              <a:spcAft>
                <a:spcPts val="600"/>
              </a:spcAft>
            </a:pPr>
            <a:r>
              <a:rPr lang="el-GR" sz="2400" dirty="0" smtClean="0"/>
              <a:t>Τα πρώτα δύο χρόνια οι φοιτητές διδάσκονται 3 νέα αυτοτελή προαιρετικά εργαστήρια, τα οποία ξεχωρίζουν από τα αντίστοιχα μαθήματα έτσι, </a:t>
            </a:r>
            <a:br>
              <a:rPr lang="el-GR" sz="2400" dirty="0" smtClean="0"/>
            </a:br>
            <a:r>
              <a:rPr lang="el-GR" sz="2400" dirty="0" smtClean="0"/>
              <a:t>ώστε αφ’ ενός να παρέχεται καλλίτερη ποιότητα εκπαίδευσης και  αφ’ ετέρου να αφορούν πλέον </a:t>
            </a:r>
            <a:br>
              <a:rPr lang="el-GR" sz="2400" dirty="0" smtClean="0"/>
            </a:br>
            <a:r>
              <a:rPr lang="el-GR" sz="2400" dirty="0" smtClean="0"/>
              <a:t>μόνο τους ενδιαφερόμενους φοιτητές</a:t>
            </a:r>
          </a:p>
          <a:p>
            <a:pPr>
              <a:spcBef>
                <a:spcPts val="600"/>
              </a:spcBef>
              <a:spcAft>
                <a:spcPts val="600"/>
              </a:spcAft>
            </a:pPr>
            <a:r>
              <a:rPr lang="el-GR" sz="2400" dirty="0"/>
              <a:t>Οι φοιτητές που δεν επιθυμούν να λάβουν αυτά τα εργαστήρια </a:t>
            </a:r>
            <a:r>
              <a:rPr lang="el-GR" sz="2400" dirty="0" smtClean="0"/>
              <a:t>θα </a:t>
            </a:r>
            <a:r>
              <a:rPr lang="el-GR" sz="2400" dirty="0"/>
              <a:t>πρέπει να μην τα δηλώσουν και να πάρουν άλλα μαθήματα επιλογής (ΕΥΜ, ΠΜ Β ή Ε), ώστε να συμπληρώσουν τα ECTS, </a:t>
            </a:r>
            <a:r>
              <a:rPr lang="el-GR" sz="2400" dirty="0" smtClean="0"/>
              <a:t>που </a:t>
            </a:r>
            <a:r>
              <a:rPr lang="el-GR" sz="2400" dirty="0"/>
              <a:t>θα τους λείπουν για τη λήψη πτυχίου.</a:t>
            </a:r>
            <a:endParaRPr lang="el-GR"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p:cNvSpPr txBox="1">
            <a:spLocks noChangeArrowheads="1"/>
          </p:cNvSpPr>
          <p:nvPr/>
        </p:nvSpPr>
        <p:spPr bwMode="auto">
          <a:xfrm>
            <a:off x="7848600" y="4891088"/>
            <a:ext cx="461986" cy="369332"/>
          </a:xfrm>
          <a:prstGeom prst="rect">
            <a:avLst/>
          </a:prstGeom>
          <a:noFill/>
          <a:ln w="9525">
            <a:noFill/>
            <a:miter lim="800000"/>
            <a:headEnd/>
            <a:tailEnd/>
          </a:ln>
        </p:spPr>
        <p:txBody>
          <a:bodyPr wrap="none">
            <a:spAutoFit/>
          </a:bodyPr>
          <a:lstStyle/>
          <a:p>
            <a:r>
              <a:rPr lang="en-US"/>
              <a:t>6</a:t>
            </a:r>
            <a:r>
              <a:rPr lang="el-GR" baseline="30000"/>
              <a:t>ο</a:t>
            </a:r>
            <a:r>
              <a:rPr lang="el-GR"/>
              <a:t> </a:t>
            </a:r>
          </a:p>
        </p:txBody>
      </p:sp>
      <p:sp>
        <p:nvSpPr>
          <p:cNvPr id="3" name="Rectangle 68"/>
          <p:cNvSpPr>
            <a:spLocks noChangeArrowheads="1"/>
          </p:cNvSpPr>
          <p:nvPr/>
        </p:nvSpPr>
        <p:spPr bwMode="auto">
          <a:xfrm>
            <a:off x="609600" y="4800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4" name="Text Box 63"/>
          <p:cNvSpPr txBox="1">
            <a:spLocks noChangeArrowheads="1"/>
          </p:cNvSpPr>
          <p:nvPr/>
        </p:nvSpPr>
        <p:spPr bwMode="auto">
          <a:xfrm>
            <a:off x="7848600" y="4205288"/>
            <a:ext cx="461986" cy="369332"/>
          </a:xfrm>
          <a:prstGeom prst="rect">
            <a:avLst/>
          </a:prstGeom>
          <a:noFill/>
          <a:ln w="9525">
            <a:noFill/>
            <a:miter lim="800000"/>
            <a:headEnd/>
            <a:tailEnd/>
          </a:ln>
        </p:spPr>
        <p:txBody>
          <a:bodyPr wrap="none">
            <a:spAutoFit/>
          </a:bodyPr>
          <a:lstStyle/>
          <a:p>
            <a:r>
              <a:rPr lang="el-GR"/>
              <a:t>5</a:t>
            </a:r>
            <a:r>
              <a:rPr lang="el-GR" baseline="30000"/>
              <a:t>ο</a:t>
            </a:r>
            <a:r>
              <a:rPr lang="el-GR"/>
              <a:t> </a:t>
            </a:r>
          </a:p>
        </p:txBody>
      </p:sp>
      <p:sp>
        <p:nvSpPr>
          <p:cNvPr id="5" name="Rectangle 68"/>
          <p:cNvSpPr>
            <a:spLocks noChangeArrowheads="1"/>
          </p:cNvSpPr>
          <p:nvPr/>
        </p:nvSpPr>
        <p:spPr bwMode="auto">
          <a:xfrm>
            <a:off x="609600" y="41148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6" name="Rectangle 70"/>
          <p:cNvSpPr>
            <a:spLocks noChangeArrowheads="1"/>
          </p:cNvSpPr>
          <p:nvPr/>
        </p:nvSpPr>
        <p:spPr bwMode="auto">
          <a:xfrm>
            <a:off x="152400" y="762000"/>
            <a:ext cx="8763000" cy="533400"/>
          </a:xfrm>
          <a:prstGeom prst="rect">
            <a:avLst/>
          </a:prstGeom>
          <a:noFill/>
          <a:ln w="9525">
            <a:noFill/>
            <a:miter lim="800000"/>
            <a:headEnd/>
            <a:tailEnd/>
          </a:ln>
        </p:spPr>
        <p:txBody>
          <a:bodyPr anchor="ctr"/>
          <a:lstStyle/>
          <a:p>
            <a:pPr algn="ctr"/>
            <a:r>
              <a:rPr lang="el-GR" sz="2400" dirty="0" smtClean="0">
                <a:solidFill>
                  <a:schemeClr val="tx2"/>
                </a:solidFill>
              </a:rPr>
              <a:t>18 ΥΜ + 4 ΕΥΜ + 1 </a:t>
            </a:r>
            <a:r>
              <a:rPr lang="en-US" sz="2400" dirty="0" smtClean="0">
                <a:solidFill>
                  <a:schemeClr val="tx2"/>
                </a:solidFill>
              </a:rPr>
              <a:t>Pr + 9 </a:t>
            </a:r>
            <a:r>
              <a:rPr lang="el-GR" sz="2400" dirty="0" smtClean="0">
                <a:solidFill>
                  <a:schemeClr val="tx2"/>
                </a:solidFill>
              </a:rPr>
              <a:t>ΠΜ</a:t>
            </a:r>
            <a:r>
              <a:rPr lang="en-US" sz="2400" dirty="0" smtClean="0">
                <a:solidFill>
                  <a:schemeClr val="tx2"/>
                </a:solidFill>
              </a:rPr>
              <a:t> </a:t>
            </a:r>
            <a:r>
              <a:rPr lang="el-GR" sz="2400" dirty="0" smtClean="0">
                <a:solidFill>
                  <a:schemeClr val="tx2"/>
                </a:solidFill>
              </a:rPr>
              <a:t>+2 ΠΕ +3 ΓΠ</a:t>
            </a:r>
            <a:r>
              <a:rPr lang="en-US" sz="2400" dirty="0" smtClean="0">
                <a:solidFill>
                  <a:schemeClr val="tx2"/>
                </a:solidFill>
              </a:rPr>
              <a:t> </a:t>
            </a:r>
            <a:r>
              <a:rPr lang="el-GR" sz="2400" dirty="0" smtClean="0">
                <a:solidFill>
                  <a:schemeClr val="tx2"/>
                </a:solidFill>
              </a:rPr>
              <a:t>+</a:t>
            </a:r>
            <a:r>
              <a:rPr lang="en-US" sz="2400" dirty="0" smtClean="0">
                <a:solidFill>
                  <a:schemeClr val="tx2"/>
                </a:solidFill>
              </a:rPr>
              <a:t> </a:t>
            </a:r>
            <a:r>
              <a:rPr lang="el-GR" sz="2400" dirty="0" smtClean="0">
                <a:solidFill>
                  <a:schemeClr val="tx2"/>
                </a:solidFill>
              </a:rPr>
              <a:t>2</a:t>
            </a:r>
            <a:r>
              <a:rPr lang="en-US" sz="2400" dirty="0" smtClean="0">
                <a:solidFill>
                  <a:schemeClr val="tx2"/>
                </a:solidFill>
              </a:rPr>
              <a:t> </a:t>
            </a:r>
            <a:r>
              <a:rPr lang="el-GR" sz="2400" dirty="0" smtClean="0">
                <a:solidFill>
                  <a:schemeClr val="tx2"/>
                </a:solidFill>
              </a:rPr>
              <a:t>ελ</a:t>
            </a:r>
            <a:r>
              <a:rPr lang="en-US" sz="2400" dirty="0" smtClean="0">
                <a:solidFill>
                  <a:schemeClr val="tx2"/>
                </a:solidFill>
              </a:rPr>
              <a:t> </a:t>
            </a:r>
            <a:r>
              <a:rPr lang="el-GR" sz="2400" dirty="0" smtClean="0">
                <a:solidFill>
                  <a:srgbClr val="FF0000"/>
                </a:solidFill>
              </a:rPr>
              <a:t>+</a:t>
            </a:r>
            <a:r>
              <a:rPr lang="en-US" sz="2400" dirty="0" smtClean="0">
                <a:solidFill>
                  <a:srgbClr val="FF0000"/>
                </a:solidFill>
              </a:rPr>
              <a:t> 0 </a:t>
            </a:r>
            <a:r>
              <a:rPr lang="el-GR" sz="2400" dirty="0" err="1" smtClean="0">
                <a:solidFill>
                  <a:srgbClr val="FF0000"/>
                </a:solidFill>
              </a:rPr>
              <a:t>ερ</a:t>
            </a:r>
            <a:r>
              <a:rPr lang="en-US" sz="2400" dirty="0" smtClean="0">
                <a:solidFill>
                  <a:srgbClr val="FF0000"/>
                </a:solidFill>
              </a:rPr>
              <a:t> </a:t>
            </a:r>
            <a:r>
              <a:rPr lang="el-GR" sz="2400" dirty="0" smtClean="0">
                <a:solidFill>
                  <a:schemeClr val="tx2"/>
                </a:solidFill>
              </a:rPr>
              <a:t>=</a:t>
            </a:r>
            <a:r>
              <a:rPr lang="en-US" sz="2400" dirty="0" smtClean="0">
                <a:solidFill>
                  <a:schemeClr val="tx2"/>
                </a:solidFill>
              </a:rPr>
              <a:t> </a:t>
            </a:r>
            <a:r>
              <a:rPr lang="en-US" sz="2400" b="1" dirty="0" smtClean="0">
                <a:solidFill>
                  <a:schemeClr val="tx2"/>
                </a:solidFill>
              </a:rPr>
              <a:t>39 </a:t>
            </a:r>
            <a:endParaRPr lang="el-GR" sz="2400" dirty="0">
              <a:solidFill>
                <a:schemeClr val="tx2"/>
              </a:solidFill>
            </a:endParaRPr>
          </a:p>
        </p:txBody>
      </p:sp>
      <p:sp>
        <p:nvSpPr>
          <p:cNvPr id="7" name="Rectangle 85"/>
          <p:cNvSpPr>
            <a:spLocks noChangeArrowheads="1"/>
          </p:cNvSpPr>
          <p:nvPr/>
        </p:nvSpPr>
        <p:spPr bwMode="auto">
          <a:xfrm>
            <a:off x="2438400" y="62484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8" name="Text Box 63"/>
          <p:cNvSpPr txBox="1">
            <a:spLocks noChangeArrowheads="1"/>
          </p:cNvSpPr>
          <p:nvPr/>
        </p:nvSpPr>
        <p:spPr bwMode="auto">
          <a:xfrm>
            <a:off x="7848600" y="5576888"/>
            <a:ext cx="461986" cy="369332"/>
          </a:xfrm>
          <a:prstGeom prst="rect">
            <a:avLst/>
          </a:prstGeom>
          <a:noFill/>
          <a:ln w="9525">
            <a:noFill/>
            <a:miter lim="800000"/>
            <a:headEnd/>
            <a:tailEnd/>
          </a:ln>
        </p:spPr>
        <p:txBody>
          <a:bodyPr wrap="none">
            <a:spAutoFit/>
          </a:bodyPr>
          <a:lstStyle/>
          <a:p>
            <a:r>
              <a:rPr lang="el-GR"/>
              <a:t>7</a:t>
            </a:r>
            <a:r>
              <a:rPr lang="el-GR" baseline="30000"/>
              <a:t>ο</a:t>
            </a:r>
            <a:r>
              <a:rPr lang="el-GR"/>
              <a:t> </a:t>
            </a:r>
          </a:p>
        </p:txBody>
      </p:sp>
      <p:sp>
        <p:nvSpPr>
          <p:cNvPr id="9" name="Text Box 64"/>
          <p:cNvSpPr txBox="1">
            <a:spLocks noChangeArrowheads="1"/>
          </p:cNvSpPr>
          <p:nvPr/>
        </p:nvSpPr>
        <p:spPr bwMode="auto">
          <a:xfrm>
            <a:off x="7850190" y="6262688"/>
            <a:ext cx="461986" cy="369332"/>
          </a:xfrm>
          <a:prstGeom prst="rect">
            <a:avLst/>
          </a:prstGeom>
          <a:noFill/>
          <a:ln w="9525">
            <a:noFill/>
            <a:miter lim="800000"/>
            <a:headEnd/>
            <a:tailEnd/>
          </a:ln>
        </p:spPr>
        <p:txBody>
          <a:bodyPr wrap="none">
            <a:spAutoFit/>
          </a:bodyPr>
          <a:lstStyle/>
          <a:p>
            <a:r>
              <a:rPr lang="el-GR"/>
              <a:t>8</a:t>
            </a:r>
            <a:r>
              <a:rPr lang="el-GR" baseline="30000"/>
              <a:t>ο</a:t>
            </a:r>
            <a:r>
              <a:rPr lang="el-GR"/>
              <a:t> </a:t>
            </a:r>
          </a:p>
        </p:txBody>
      </p:sp>
      <p:sp>
        <p:nvSpPr>
          <p:cNvPr id="10" name="Rectangle 68"/>
          <p:cNvSpPr>
            <a:spLocks noChangeArrowheads="1"/>
          </p:cNvSpPr>
          <p:nvPr/>
        </p:nvSpPr>
        <p:spPr bwMode="auto">
          <a:xfrm>
            <a:off x="609600" y="5486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1" name="Rectangle 69"/>
          <p:cNvSpPr>
            <a:spLocks noChangeArrowheads="1"/>
          </p:cNvSpPr>
          <p:nvPr/>
        </p:nvSpPr>
        <p:spPr bwMode="auto">
          <a:xfrm>
            <a:off x="609600" y="6172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2" name="Rectangle 88"/>
          <p:cNvSpPr>
            <a:spLocks noChangeArrowheads="1"/>
          </p:cNvSpPr>
          <p:nvPr/>
        </p:nvSpPr>
        <p:spPr bwMode="auto">
          <a:xfrm>
            <a:off x="3200400" y="5562600"/>
            <a:ext cx="1371600" cy="457200"/>
          </a:xfrm>
          <a:prstGeom prst="rect">
            <a:avLst/>
          </a:prstGeom>
          <a:solidFill>
            <a:srgbClr val="FFCC99"/>
          </a:solidFill>
          <a:ln w="9525">
            <a:solidFill>
              <a:schemeClr val="tx1"/>
            </a:solidFill>
            <a:miter lim="800000"/>
            <a:headEnd/>
            <a:tailEnd/>
          </a:ln>
        </p:spPr>
        <p:txBody>
          <a:bodyPr wrap="none" anchor="ctr"/>
          <a:lstStyle/>
          <a:p>
            <a:pPr algn="ctr"/>
            <a:r>
              <a:rPr lang="en-US"/>
              <a:t>Project</a:t>
            </a:r>
            <a:r>
              <a:rPr lang="el-GR"/>
              <a:t>/</a:t>
            </a:r>
            <a:r>
              <a:rPr lang="en-US"/>
              <a:t>8</a:t>
            </a:r>
            <a:endParaRPr lang="el-GR"/>
          </a:p>
        </p:txBody>
      </p:sp>
      <p:sp>
        <p:nvSpPr>
          <p:cNvPr id="13" name="Rectangle 31"/>
          <p:cNvSpPr>
            <a:spLocks noChangeArrowheads="1"/>
          </p:cNvSpPr>
          <p:nvPr/>
        </p:nvSpPr>
        <p:spPr bwMode="auto">
          <a:xfrm>
            <a:off x="30480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14" name="Text Box 63"/>
          <p:cNvSpPr txBox="1">
            <a:spLocks noChangeArrowheads="1"/>
          </p:cNvSpPr>
          <p:nvPr/>
        </p:nvSpPr>
        <p:spPr bwMode="auto">
          <a:xfrm>
            <a:off x="7850190" y="3519488"/>
            <a:ext cx="461986" cy="369332"/>
          </a:xfrm>
          <a:prstGeom prst="rect">
            <a:avLst/>
          </a:prstGeom>
          <a:noFill/>
          <a:ln w="9525">
            <a:noFill/>
            <a:miter lim="800000"/>
            <a:headEnd/>
            <a:tailEnd/>
          </a:ln>
        </p:spPr>
        <p:txBody>
          <a:bodyPr wrap="none">
            <a:spAutoFit/>
          </a:bodyPr>
          <a:lstStyle/>
          <a:p>
            <a:r>
              <a:rPr lang="en-US"/>
              <a:t>4</a:t>
            </a:r>
            <a:r>
              <a:rPr lang="el-GR" baseline="30000"/>
              <a:t>ο</a:t>
            </a:r>
            <a:r>
              <a:rPr lang="el-GR"/>
              <a:t> </a:t>
            </a:r>
          </a:p>
        </p:txBody>
      </p:sp>
      <p:sp>
        <p:nvSpPr>
          <p:cNvPr id="15" name="Rectangle 73"/>
          <p:cNvSpPr>
            <a:spLocks noChangeArrowheads="1"/>
          </p:cNvSpPr>
          <p:nvPr/>
        </p:nvSpPr>
        <p:spPr bwMode="auto">
          <a:xfrm>
            <a:off x="611188" y="34290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6" name="Text Box 63"/>
          <p:cNvSpPr txBox="1">
            <a:spLocks noChangeArrowheads="1"/>
          </p:cNvSpPr>
          <p:nvPr/>
        </p:nvSpPr>
        <p:spPr bwMode="auto">
          <a:xfrm>
            <a:off x="7848600" y="2147888"/>
            <a:ext cx="461986" cy="369332"/>
          </a:xfrm>
          <a:prstGeom prst="rect">
            <a:avLst/>
          </a:prstGeom>
          <a:noFill/>
          <a:ln w="9525">
            <a:noFill/>
            <a:miter lim="800000"/>
            <a:headEnd/>
            <a:tailEnd/>
          </a:ln>
        </p:spPr>
        <p:txBody>
          <a:bodyPr wrap="none">
            <a:spAutoFit/>
          </a:bodyPr>
          <a:lstStyle/>
          <a:p>
            <a:r>
              <a:rPr lang="el-GR"/>
              <a:t>2</a:t>
            </a:r>
            <a:r>
              <a:rPr lang="el-GR" baseline="30000"/>
              <a:t>ο</a:t>
            </a:r>
            <a:r>
              <a:rPr lang="el-GR"/>
              <a:t> </a:t>
            </a:r>
          </a:p>
        </p:txBody>
      </p:sp>
      <p:sp>
        <p:nvSpPr>
          <p:cNvPr id="17" name="Rectangle 75"/>
          <p:cNvSpPr>
            <a:spLocks noChangeArrowheads="1"/>
          </p:cNvSpPr>
          <p:nvPr/>
        </p:nvSpPr>
        <p:spPr bwMode="auto">
          <a:xfrm>
            <a:off x="609600" y="20574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18" name="Text Box 63"/>
          <p:cNvSpPr txBox="1">
            <a:spLocks noChangeArrowheads="1"/>
          </p:cNvSpPr>
          <p:nvPr/>
        </p:nvSpPr>
        <p:spPr bwMode="auto">
          <a:xfrm>
            <a:off x="7850190" y="1462088"/>
            <a:ext cx="461986" cy="369332"/>
          </a:xfrm>
          <a:prstGeom prst="rect">
            <a:avLst/>
          </a:prstGeom>
          <a:noFill/>
          <a:ln w="9525">
            <a:noFill/>
            <a:miter lim="800000"/>
            <a:headEnd/>
            <a:tailEnd/>
          </a:ln>
        </p:spPr>
        <p:txBody>
          <a:bodyPr wrap="none">
            <a:spAutoFit/>
          </a:bodyPr>
          <a:lstStyle/>
          <a:p>
            <a:r>
              <a:rPr lang="el-GR"/>
              <a:t>1</a:t>
            </a:r>
            <a:r>
              <a:rPr lang="el-GR" baseline="30000"/>
              <a:t>ο</a:t>
            </a:r>
            <a:r>
              <a:rPr lang="el-GR"/>
              <a:t> </a:t>
            </a:r>
          </a:p>
        </p:txBody>
      </p:sp>
      <p:sp>
        <p:nvSpPr>
          <p:cNvPr id="19" name="Rectangle 78"/>
          <p:cNvSpPr>
            <a:spLocks noChangeArrowheads="1"/>
          </p:cNvSpPr>
          <p:nvPr/>
        </p:nvSpPr>
        <p:spPr bwMode="auto">
          <a:xfrm>
            <a:off x="611188" y="13716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0" name="Text Box 63"/>
          <p:cNvSpPr txBox="1">
            <a:spLocks noChangeArrowheads="1"/>
          </p:cNvSpPr>
          <p:nvPr/>
        </p:nvSpPr>
        <p:spPr bwMode="auto">
          <a:xfrm>
            <a:off x="7850190" y="2833688"/>
            <a:ext cx="461986" cy="369332"/>
          </a:xfrm>
          <a:prstGeom prst="rect">
            <a:avLst/>
          </a:prstGeom>
          <a:noFill/>
          <a:ln w="9525">
            <a:noFill/>
            <a:miter lim="800000"/>
            <a:headEnd/>
            <a:tailEnd/>
          </a:ln>
        </p:spPr>
        <p:txBody>
          <a:bodyPr wrap="none">
            <a:spAutoFit/>
          </a:bodyPr>
          <a:lstStyle/>
          <a:p>
            <a:r>
              <a:rPr lang="en-US"/>
              <a:t>3</a:t>
            </a:r>
            <a:r>
              <a:rPr lang="el-GR" baseline="30000"/>
              <a:t>ο</a:t>
            </a:r>
            <a:r>
              <a:rPr lang="el-GR"/>
              <a:t> </a:t>
            </a:r>
          </a:p>
        </p:txBody>
      </p:sp>
      <p:sp>
        <p:nvSpPr>
          <p:cNvPr id="21" name="Rectangle 94"/>
          <p:cNvSpPr>
            <a:spLocks noChangeArrowheads="1"/>
          </p:cNvSpPr>
          <p:nvPr/>
        </p:nvSpPr>
        <p:spPr bwMode="auto">
          <a:xfrm>
            <a:off x="611188" y="2743200"/>
            <a:ext cx="7696200" cy="609600"/>
          </a:xfrm>
          <a:prstGeom prst="rect">
            <a:avLst/>
          </a:prstGeom>
          <a:noFill/>
          <a:ln w="12700">
            <a:solidFill>
              <a:schemeClr val="tx1"/>
            </a:solidFill>
            <a:prstDash val="dash"/>
            <a:miter lim="800000"/>
            <a:headEnd/>
            <a:tailEnd/>
          </a:ln>
        </p:spPr>
        <p:txBody>
          <a:bodyPr wrap="none" anchor="ctr"/>
          <a:lstStyle/>
          <a:p>
            <a:endParaRPr lang="en-US"/>
          </a:p>
        </p:txBody>
      </p:sp>
      <p:sp>
        <p:nvSpPr>
          <p:cNvPr id="22" name="Rectangle 79"/>
          <p:cNvSpPr>
            <a:spLocks noChangeArrowheads="1"/>
          </p:cNvSpPr>
          <p:nvPr/>
        </p:nvSpPr>
        <p:spPr bwMode="auto">
          <a:xfrm>
            <a:off x="22098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23" name="Rectangle 79"/>
          <p:cNvSpPr>
            <a:spLocks noChangeArrowheads="1"/>
          </p:cNvSpPr>
          <p:nvPr/>
        </p:nvSpPr>
        <p:spPr bwMode="auto">
          <a:xfrm>
            <a:off x="7620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24" name="Rectangle 79"/>
          <p:cNvSpPr>
            <a:spLocks noChangeArrowheads="1"/>
          </p:cNvSpPr>
          <p:nvPr/>
        </p:nvSpPr>
        <p:spPr bwMode="auto">
          <a:xfrm>
            <a:off x="5259390" y="28194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5" name="Rectangle 85"/>
          <p:cNvSpPr>
            <a:spLocks noChangeArrowheads="1"/>
          </p:cNvSpPr>
          <p:nvPr/>
        </p:nvSpPr>
        <p:spPr bwMode="auto">
          <a:xfrm>
            <a:off x="762000" y="41910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26" name="Rectangle 79"/>
          <p:cNvSpPr>
            <a:spLocks noChangeArrowheads="1"/>
          </p:cNvSpPr>
          <p:nvPr/>
        </p:nvSpPr>
        <p:spPr bwMode="auto">
          <a:xfrm>
            <a:off x="21320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7" name="Rectangle 79"/>
          <p:cNvSpPr>
            <a:spLocks noChangeArrowheads="1"/>
          </p:cNvSpPr>
          <p:nvPr/>
        </p:nvSpPr>
        <p:spPr bwMode="auto">
          <a:xfrm>
            <a:off x="3503615" y="41910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28" name="Rectangle 79"/>
          <p:cNvSpPr>
            <a:spLocks noChangeArrowheads="1"/>
          </p:cNvSpPr>
          <p:nvPr/>
        </p:nvSpPr>
        <p:spPr bwMode="auto">
          <a:xfrm>
            <a:off x="4875215" y="41910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29" name="Rectangle 91"/>
          <p:cNvSpPr>
            <a:spLocks noChangeArrowheads="1"/>
          </p:cNvSpPr>
          <p:nvPr/>
        </p:nvSpPr>
        <p:spPr bwMode="auto">
          <a:xfrm>
            <a:off x="762000" y="4876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30" name="Rectangle 79"/>
          <p:cNvSpPr>
            <a:spLocks noChangeArrowheads="1"/>
          </p:cNvSpPr>
          <p:nvPr/>
        </p:nvSpPr>
        <p:spPr bwMode="auto">
          <a:xfrm>
            <a:off x="21320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1" name="Rectangle 79"/>
          <p:cNvSpPr>
            <a:spLocks noChangeArrowheads="1"/>
          </p:cNvSpPr>
          <p:nvPr/>
        </p:nvSpPr>
        <p:spPr bwMode="auto">
          <a:xfrm>
            <a:off x="3503615" y="4876800"/>
            <a:ext cx="1065212" cy="457200"/>
          </a:xfrm>
          <a:prstGeom prst="rect">
            <a:avLst/>
          </a:prstGeom>
          <a:solidFill>
            <a:srgbClr val="FFCC99"/>
          </a:solidFill>
          <a:ln w="9525">
            <a:solidFill>
              <a:schemeClr val="tx1"/>
            </a:solidFill>
            <a:miter lim="800000"/>
            <a:headEnd/>
            <a:tailEnd/>
          </a:ln>
        </p:spPr>
        <p:txBody>
          <a:bodyPr wrap="none" anchor="ctr"/>
          <a:lstStyle/>
          <a:p>
            <a:pPr algn="ctr"/>
            <a:r>
              <a:rPr lang="el-GR"/>
              <a:t>ΕΥΜ/</a:t>
            </a:r>
            <a:r>
              <a:rPr lang="en-US"/>
              <a:t>6</a:t>
            </a:r>
            <a:endParaRPr lang="el-GR"/>
          </a:p>
        </p:txBody>
      </p:sp>
      <p:sp>
        <p:nvSpPr>
          <p:cNvPr id="32" name="Rectangle 79"/>
          <p:cNvSpPr>
            <a:spLocks noChangeArrowheads="1"/>
          </p:cNvSpPr>
          <p:nvPr/>
        </p:nvSpPr>
        <p:spPr bwMode="auto">
          <a:xfrm>
            <a:off x="4875215" y="48768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3" name="Rectangle 79"/>
          <p:cNvSpPr>
            <a:spLocks noChangeArrowheads="1"/>
          </p:cNvSpPr>
          <p:nvPr/>
        </p:nvSpPr>
        <p:spPr bwMode="auto">
          <a:xfrm>
            <a:off x="6248400" y="41910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4" name="Rectangle 79"/>
          <p:cNvSpPr>
            <a:spLocks noChangeArrowheads="1"/>
          </p:cNvSpPr>
          <p:nvPr/>
        </p:nvSpPr>
        <p:spPr bwMode="auto">
          <a:xfrm>
            <a:off x="6248400" y="48768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36" name="Rectangle 39"/>
          <p:cNvSpPr>
            <a:spLocks noChangeArrowheads="1"/>
          </p:cNvSpPr>
          <p:nvPr/>
        </p:nvSpPr>
        <p:spPr bwMode="auto">
          <a:xfrm>
            <a:off x="762000" y="55626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dirty="0"/>
              <a:t>ΠΕ ή ΠΑ/</a:t>
            </a:r>
            <a:r>
              <a:rPr lang="en-US" dirty="0"/>
              <a:t>8</a:t>
            </a:r>
            <a:endParaRPr lang="el-GR" dirty="0"/>
          </a:p>
        </p:txBody>
      </p:sp>
      <p:sp>
        <p:nvSpPr>
          <p:cNvPr id="37" name="Rectangle 39"/>
          <p:cNvSpPr>
            <a:spLocks noChangeArrowheads="1"/>
          </p:cNvSpPr>
          <p:nvPr/>
        </p:nvSpPr>
        <p:spPr bwMode="auto">
          <a:xfrm>
            <a:off x="762000" y="6248400"/>
            <a:ext cx="1371600" cy="457200"/>
          </a:xfrm>
          <a:prstGeom prst="rect">
            <a:avLst/>
          </a:prstGeom>
          <a:solidFill>
            <a:srgbClr val="99FFCC"/>
          </a:solidFill>
          <a:ln w="9525">
            <a:solidFill>
              <a:schemeClr val="tx1"/>
            </a:solidFill>
            <a:miter lim="800000"/>
            <a:headEnd/>
            <a:tailEnd/>
          </a:ln>
        </p:spPr>
        <p:txBody>
          <a:bodyPr wrap="none" anchor="ctr"/>
          <a:lstStyle/>
          <a:p>
            <a:pPr algn="ctr">
              <a:defRPr/>
            </a:pPr>
            <a:r>
              <a:rPr lang="el-GR"/>
              <a:t>ΠΕ ή ΠΑ/</a:t>
            </a:r>
            <a:r>
              <a:rPr lang="en-US"/>
              <a:t>8</a:t>
            </a:r>
            <a:endParaRPr lang="el-GR"/>
          </a:p>
        </p:txBody>
      </p:sp>
      <p:sp>
        <p:nvSpPr>
          <p:cNvPr id="39" name="Rectangle 79"/>
          <p:cNvSpPr>
            <a:spLocks noChangeArrowheads="1"/>
          </p:cNvSpPr>
          <p:nvPr/>
        </p:nvSpPr>
        <p:spPr bwMode="auto">
          <a:xfrm>
            <a:off x="6934200" y="14478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40" name="Rectangle 79"/>
          <p:cNvSpPr>
            <a:spLocks noChangeArrowheads="1"/>
          </p:cNvSpPr>
          <p:nvPr/>
        </p:nvSpPr>
        <p:spPr bwMode="auto">
          <a:xfrm>
            <a:off x="762000" y="35052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1" name="Rectangle 79"/>
          <p:cNvSpPr>
            <a:spLocks noChangeArrowheads="1"/>
          </p:cNvSpPr>
          <p:nvPr/>
        </p:nvSpPr>
        <p:spPr bwMode="auto">
          <a:xfrm>
            <a:off x="23606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2" name="Rectangle 79"/>
          <p:cNvSpPr>
            <a:spLocks noChangeArrowheads="1"/>
          </p:cNvSpPr>
          <p:nvPr/>
        </p:nvSpPr>
        <p:spPr bwMode="auto">
          <a:xfrm>
            <a:off x="762000" y="28194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3" name="Rectangle 79"/>
          <p:cNvSpPr>
            <a:spLocks noChangeArrowheads="1"/>
          </p:cNvSpPr>
          <p:nvPr/>
        </p:nvSpPr>
        <p:spPr bwMode="auto">
          <a:xfrm>
            <a:off x="2360613" y="28194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4" name="Rectangle 79"/>
          <p:cNvSpPr>
            <a:spLocks noChangeArrowheads="1"/>
          </p:cNvSpPr>
          <p:nvPr/>
        </p:nvSpPr>
        <p:spPr bwMode="auto">
          <a:xfrm>
            <a:off x="3657600" y="14478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45" name="Rectangle 79"/>
          <p:cNvSpPr>
            <a:spLocks noChangeArrowheads="1"/>
          </p:cNvSpPr>
          <p:nvPr/>
        </p:nvSpPr>
        <p:spPr bwMode="auto">
          <a:xfrm>
            <a:off x="2362200" y="2133600"/>
            <a:ext cx="1371600" cy="457200"/>
          </a:xfrm>
          <a:prstGeom prst="rect">
            <a:avLst/>
          </a:prstGeom>
          <a:solidFill>
            <a:srgbClr val="CCFF99"/>
          </a:solidFill>
          <a:ln w="9525">
            <a:solidFill>
              <a:schemeClr val="tx1"/>
            </a:solidFill>
            <a:miter lim="800000"/>
            <a:headEnd/>
            <a:tailEnd/>
          </a:ln>
        </p:spPr>
        <p:txBody>
          <a:bodyPr wrap="none" anchor="ctr"/>
          <a:lstStyle/>
          <a:p>
            <a:pPr algn="ctr"/>
            <a:r>
              <a:rPr lang="el-GR"/>
              <a:t>ΥΜ/8</a:t>
            </a:r>
          </a:p>
        </p:txBody>
      </p:sp>
      <p:sp>
        <p:nvSpPr>
          <p:cNvPr id="46" name="Rectangle 79"/>
          <p:cNvSpPr>
            <a:spLocks noChangeArrowheads="1"/>
          </p:cNvSpPr>
          <p:nvPr/>
        </p:nvSpPr>
        <p:spPr bwMode="auto">
          <a:xfrm>
            <a:off x="3808413" y="3505200"/>
            <a:ext cx="1220787"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7" name="Rectangle 31"/>
          <p:cNvSpPr>
            <a:spLocks noChangeArrowheads="1"/>
          </p:cNvSpPr>
          <p:nvPr/>
        </p:nvSpPr>
        <p:spPr bwMode="auto">
          <a:xfrm>
            <a:off x="3886200" y="6248400"/>
            <a:ext cx="685800" cy="457200"/>
          </a:xfrm>
          <a:prstGeom prst="rect">
            <a:avLst/>
          </a:prstGeom>
          <a:solidFill>
            <a:srgbClr val="FFFF00"/>
          </a:solidFill>
          <a:ln w="9525">
            <a:solidFill>
              <a:schemeClr val="tx1"/>
            </a:solidFill>
            <a:miter lim="800000"/>
            <a:headEnd/>
            <a:tailEnd/>
          </a:ln>
        </p:spPr>
        <p:txBody>
          <a:bodyPr wrap="none" anchor="ctr"/>
          <a:lstStyle/>
          <a:p>
            <a:pPr algn="ctr"/>
            <a:r>
              <a:rPr lang="el-GR"/>
              <a:t>ΕΛ</a:t>
            </a:r>
            <a:r>
              <a:rPr lang="en-US"/>
              <a:t>/4</a:t>
            </a:r>
            <a:endParaRPr lang="el-GR"/>
          </a:p>
        </p:txBody>
      </p:sp>
      <p:sp>
        <p:nvSpPr>
          <p:cNvPr id="48" name="Rectangle 79"/>
          <p:cNvSpPr>
            <a:spLocks noChangeArrowheads="1"/>
          </p:cNvSpPr>
          <p:nvPr/>
        </p:nvSpPr>
        <p:spPr bwMode="auto">
          <a:xfrm>
            <a:off x="39624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49" name="Rectangle 79"/>
          <p:cNvSpPr>
            <a:spLocks noChangeArrowheads="1"/>
          </p:cNvSpPr>
          <p:nvPr/>
        </p:nvSpPr>
        <p:spPr bwMode="auto">
          <a:xfrm>
            <a:off x="5410200" y="21336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0" name="Rectangle 79"/>
          <p:cNvSpPr>
            <a:spLocks noChangeArrowheads="1"/>
          </p:cNvSpPr>
          <p:nvPr/>
        </p:nvSpPr>
        <p:spPr bwMode="auto">
          <a:xfrm>
            <a:off x="4954590" y="1447800"/>
            <a:ext cx="1065212"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1" name="Rectangle 79"/>
          <p:cNvSpPr>
            <a:spLocks noChangeArrowheads="1"/>
          </p:cNvSpPr>
          <p:nvPr/>
        </p:nvSpPr>
        <p:spPr bwMode="auto">
          <a:xfrm>
            <a:off x="3810002" y="2819400"/>
            <a:ext cx="1220788"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2" name="Rectangle 79"/>
          <p:cNvSpPr>
            <a:spLocks noChangeArrowheads="1"/>
          </p:cNvSpPr>
          <p:nvPr/>
        </p:nvSpPr>
        <p:spPr bwMode="auto">
          <a:xfrm>
            <a:off x="5257800" y="3505200"/>
            <a:ext cx="1065213" cy="457200"/>
          </a:xfrm>
          <a:prstGeom prst="rect">
            <a:avLst/>
          </a:prstGeom>
          <a:solidFill>
            <a:srgbClr val="CCFF99"/>
          </a:solidFill>
          <a:ln w="9525">
            <a:solidFill>
              <a:schemeClr val="tx1"/>
            </a:solidFill>
            <a:miter lim="800000"/>
            <a:headEnd/>
            <a:tailEnd/>
          </a:ln>
        </p:spPr>
        <p:txBody>
          <a:bodyPr wrap="none" anchor="ctr"/>
          <a:lstStyle/>
          <a:p>
            <a:pPr algn="ctr"/>
            <a:r>
              <a:rPr lang="el-GR"/>
              <a:t>ΥΜ/</a:t>
            </a:r>
            <a:r>
              <a:rPr lang="en-US"/>
              <a:t>6</a:t>
            </a:r>
            <a:endParaRPr lang="el-GR"/>
          </a:p>
        </p:txBody>
      </p:sp>
      <p:sp>
        <p:nvSpPr>
          <p:cNvPr id="53" name="Rectangle 79"/>
          <p:cNvSpPr>
            <a:spLocks noChangeArrowheads="1"/>
          </p:cNvSpPr>
          <p:nvPr/>
        </p:nvSpPr>
        <p:spPr bwMode="auto">
          <a:xfrm>
            <a:off x="4876800" y="5562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4" name="Rectangle 79"/>
          <p:cNvSpPr>
            <a:spLocks noChangeArrowheads="1"/>
          </p:cNvSpPr>
          <p:nvPr/>
        </p:nvSpPr>
        <p:spPr bwMode="auto">
          <a:xfrm>
            <a:off x="4876800" y="62484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5" name="Rectangle 54"/>
          <p:cNvSpPr>
            <a:spLocks noChangeArrowheads="1"/>
          </p:cNvSpPr>
          <p:nvPr/>
        </p:nvSpPr>
        <p:spPr bwMode="auto">
          <a:xfrm>
            <a:off x="6249990" y="55626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6" name="Rectangle 79"/>
          <p:cNvSpPr>
            <a:spLocks noChangeArrowheads="1"/>
          </p:cNvSpPr>
          <p:nvPr/>
        </p:nvSpPr>
        <p:spPr bwMode="auto">
          <a:xfrm>
            <a:off x="6249990" y="6248400"/>
            <a:ext cx="1065212"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57" name="Rectangle 79"/>
          <p:cNvSpPr>
            <a:spLocks noChangeArrowheads="1"/>
          </p:cNvSpPr>
          <p:nvPr/>
        </p:nvSpPr>
        <p:spPr bwMode="auto">
          <a:xfrm>
            <a:off x="762000" y="1447800"/>
            <a:ext cx="1219200" cy="457200"/>
          </a:xfrm>
          <a:prstGeom prst="rect">
            <a:avLst/>
          </a:prstGeom>
          <a:solidFill>
            <a:srgbClr val="CCFF99"/>
          </a:solidFill>
          <a:ln w="9525">
            <a:solidFill>
              <a:schemeClr val="tx1"/>
            </a:solidFill>
            <a:miter lim="800000"/>
            <a:headEnd/>
            <a:tailEnd/>
          </a:ln>
        </p:spPr>
        <p:txBody>
          <a:bodyPr wrap="none" anchor="ctr"/>
          <a:lstStyle/>
          <a:p>
            <a:pPr algn="ctr"/>
            <a:r>
              <a:rPr lang="el-GR"/>
              <a:t>ΥΜ/7</a:t>
            </a:r>
          </a:p>
        </p:txBody>
      </p:sp>
      <p:sp>
        <p:nvSpPr>
          <p:cNvPr id="58" name="Rectangle 85"/>
          <p:cNvSpPr>
            <a:spLocks noChangeArrowheads="1"/>
          </p:cNvSpPr>
          <p:nvPr/>
        </p:nvSpPr>
        <p:spPr bwMode="auto">
          <a:xfrm>
            <a:off x="2438400" y="55626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59" name="Rectangle 85"/>
          <p:cNvSpPr>
            <a:spLocks noChangeArrowheads="1"/>
          </p:cNvSpPr>
          <p:nvPr/>
        </p:nvSpPr>
        <p:spPr bwMode="auto">
          <a:xfrm>
            <a:off x="6248400" y="1447800"/>
            <a:ext cx="381000" cy="457200"/>
          </a:xfrm>
          <a:prstGeom prst="rect">
            <a:avLst/>
          </a:prstGeom>
          <a:solidFill>
            <a:srgbClr val="92D050"/>
          </a:solidFill>
          <a:ln w="9525">
            <a:solidFill>
              <a:schemeClr val="tx1"/>
            </a:solidFill>
            <a:miter lim="800000"/>
            <a:headEnd/>
            <a:tailEnd/>
          </a:ln>
        </p:spPr>
        <p:txBody>
          <a:bodyPr wrap="none" anchor="ctr"/>
          <a:lstStyle/>
          <a:p>
            <a:pPr algn="ctr"/>
            <a:r>
              <a:rPr lang="el-GR" sz="1400"/>
              <a:t>ΓΠ</a:t>
            </a:r>
            <a:r>
              <a:rPr lang="en-US" sz="1400"/>
              <a:t>/</a:t>
            </a:r>
            <a:r>
              <a:rPr lang="el-GR" sz="1400"/>
              <a:t>2</a:t>
            </a:r>
          </a:p>
        </p:txBody>
      </p:sp>
      <p:sp>
        <p:nvSpPr>
          <p:cNvPr id="60" name="Rectangle 79"/>
          <p:cNvSpPr>
            <a:spLocks noChangeArrowheads="1"/>
          </p:cNvSpPr>
          <p:nvPr/>
        </p:nvSpPr>
        <p:spPr bwMode="auto">
          <a:xfrm>
            <a:off x="6934200" y="28194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1" name="Rectangle 79"/>
          <p:cNvSpPr>
            <a:spLocks noChangeArrowheads="1"/>
          </p:cNvSpPr>
          <p:nvPr/>
        </p:nvSpPr>
        <p:spPr bwMode="auto">
          <a:xfrm>
            <a:off x="6934200" y="3505200"/>
            <a:ext cx="381000" cy="457200"/>
          </a:xfrm>
          <a:prstGeom prst="rect">
            <a:avLst/>
          </a:prstGeom>
          <a:solidFill>
            <a:srgbClr val="FFC000"/>
          </a:solidFill>
          <a:ln w="9525">
            <a:solidFill>
              <a:schemeClr val="tx1"/>
            </a:solidFill>
            <a:miter lim="800000"/>
            <a:headEnd/>
            <a:tailEnd/>
          </a:ln>
        </p:spPr>
        <p:txBody>
          <a:bodyPr wrap="none" anchor="ctr"/>
          <a:lstStyle/>
          <a:p>
            <a:pPr algn="ctr"/>
            <a:r>
              <a:rPr lang="en-US" sz="1400"/>
              <a:t>E</a:t>
            </a:r>
            <a:r>
              <a:rPr lang="el-GR" sz="1400"/>
              <a:t>Ρ/2</a:t>
            </a:r>
          </a:p>
        </p:txBody>
      </p:sp>
      <p:sp>
        <p:nvSpPr>
          <p:cNvPr id="62" name="Title 1"/>
          <p:cNvSpPr>
            <a:spLocks noGrp="1"/>
          </p:cNvSpPr>
          <p:nvPr/>
        </p:nvSpPr>
        <p:spPr>
          <a:xfrm>
            <a:off x="152400" y="76200"/>
            <a:ext cx="8839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600" dirty="0" smtClean="0">
                <a:latin typeface="+mn-lt"/>
                <a:ea typeface="+mn-ea"/>
                <a:cs typeface="+mn-cs"/>
              </a:rPr>
              <a:t>Διάρθρωση Μαθημάτων του Νέου ΠΠΣ</a:t>
            </a:r>
          </a:p>
        </p:txBody>
      </p:sp>
      <p:sp>
        <p:nvSpPr>
          <p:cNvPr id="63" name="Rectangle 79"/>
          <p:cNvSpPr>
            <a:spLocks noChangeArrowheads="1"/>
          </p:cNvSpPr>
          <p:nvPr/>
        </p:nvSpPr>
        <p:spPr bwMode="auto">
          <a:xfrm>
            <a:off x="7621588" y="5181600"/>
            <a:ext cx="1065213"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defRPr/>
            </a:pPr>
            <a:r>
              <a:rPr lang="el-GR" dirty="0">
                <a:cs typeface="+mn-cs"/>
              </a:rPr>
              <a:t>ΠΜ/</a:t>
            </a:r>
            <a:r>
              <a:rPr lang="en-US" dirty="0">
                <a:cs typeface="+mn-cs"/>
              </a:rPr>
              <a:t>6</a:t>
            </a:r>
            <a:endParaRPr lang="el-GR" dirty="0">
              <a:cs typeface="+mn-cs"/>
            </a:endParaRPr>
          </a:p>
        </p:txBody>
      </p:sp>
      <p:sp>
        <p:nvSpPr>
          <p:cNvPr id="64" name="Multiply 63"/>
          <p:cNvSpPr/>
          <p:nvPr/>
        </p:nvSpPr>
        <p:spPr>
          <a:xfrm>
            <a:off x="6705600" y="12954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5" name="Multiply 64"/>
          <p:cNvSpPr/>
          <p:nvPr/>
        </p:nvSpPr>
        <p:spPr>
          <a:xfrm>
            <a:off x="6705600" y="26670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6" name="Multiply 65"/>
          <p:cNvSpPr/>
          <p:nvPr/>
        </p:nvSpPr>
        <p:spPr>
          <a:xfrm>
            <a:off x="6705600" y="3352800"/>
            <a:ext cx="838200" cy="762000"/>
          </a:xfrm>
          <a:prstGeom prst="mathMultiply">
            <a:avLst>
              <a:gd name="adj1" fmla="val 2352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Plus 66"/>
          <p:cNvSpPr/>
          <p:nvPr/>
        </p:nvSpPr>
        <p:spPr>
          <a:xfrm>
            <a:off x="7315200" y="5257800"/>
            <a:ext cx="304800" cy="3048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 xmlns:p14="http://schemas.microsoft.com/office/powerpoint/2010/main" val="2790995087"/>
              </p:ext>
            </p:extLst>
          </p:nvPr>
        </p:nvGraphicFramePr>
        <p:xfrm>
          <a:off x="381000" y="762001"/>
          <a:ext cx="8458200" cy="4389144"/>
        </p:xfrm>
        <a:graphic>
          <a:graphicData uri="http://schemas.openxmlformats.org/drawingml/2006/table">
            <a:tbl>
              <a:tblPr firstRow="1">
                <a:tableStyleId>{21E4AEA4-8DFA-4A89-87EB-49C32662AFE0}</a:tableStyleId>
              </a:tblPr>
              <a:tblGrid>
                <a:gridCol w="4267200"/>
                <a:gridCol w="1143000"/>
                <a:gridCol w="990600"/>
                <a:gridCol w="1066800"/>
                <a:gridCol w="990600"/>
              </a:tblGrid>
              <a:tr h="324000">
                <a:tc>
                  <a:txBody>
                    <a:bodyPr/>
                    <a:lstStyle/>
                    <a:p>
                      <a:pPr algn="ctr"/>
                      <a:r>
                        <a:rPr lang="el-GR" sz="1800" b="1" dirty="0" smtClean="0"/>
                        <a:t>Είδος μαθήματος</a:t>
                      </a:r>
                      <a:endParaRPr lang="el-GR" sz="1800" b="1" dirty="0"/>
                    </a:p>
                  </a:txBody>
                  <a:tcPr marT="45721" marB="45721"/>
                </a:tc>
                <a:tc gridSpan="2">
                  <a:txBody>
                    <a:bodyPr/>
                    <a:lstStyle/>
                    <a:p>
                      <a:pPr algn="ctr"/>
                      <a:r>
                        <a:rPr lang="el-GR" sz="1800" b="1" dirty="0" smtClean="0"/>
                        <a:t>Παλαιό</a:t>
                      </a:r>
                      <a:r>
                        <a:rPr lang="el-GR" sz="1800" b="1" baseline="0" dirty="0" smtClean="0"/>
                        <a:t> </a:t>
                      </a:r>
                      <a:r>
                        <a:rPr lang="el-GR" sz="1800" b="1" dirty="0" smtClean="0"/>
                        <a:t>ΠΠΣ</a:t>
                      </a:r>
                      <a:endParaRPr lang="el-GR" sz="1800" b="1" dirty="0"/>
                    </a:p>
                  </a:txBody>
                  <a:tcPr marT="45721" marB="45721"/>
                </a:tc>
                <a:tc hMerge="1">
                  <a:txBody>
                    <a:bodyPr/>
                    <a:lstStyle/>
                    <a:p>
                      <a:pPr algn="ctr"/>
                      <a:endParaRPr lang="el-GR" sz="1800" dirty="0"/>
                    </a:p>
                  </a:txBody>
                  <a:tcPr marT="45727" marB="45727">
                    <a:solidFill>
                      <a:srgbClr val="0066FF"/>
                    </a:solidFill>
                  </a:tcPr>
                </a:tc>
                <a:tc gridSpan="2">
                  <a:txBody>
                    <a:bodyPr/>
                    <a:lstStyle/>
                    <a:p>
                      <a:pPr algn="ctr"/>
                      <a:r>
                        <a:rPr lang="el-GR" sz="1800" b="1" dirty="0" smtClean="0"/>
                        <a:t>Νέο ΠΠΣ</a:t>
                      </a:r>
                      <a:endParaRPr lang="el-GR" sz="1800" b="1" dirty="0"/>
                    </a:p>
                  </a:txBody>
                  <a:tcPr marT="45721" marB="45721"/>
                </a:tc>
                <a:tc hMerge="1">
                  <a:txBody>
                    <a:bodyPr/>
                    <a:lstStyle/>
                    <a:p>
                      <a:pPr algn="ctr"/>
                      <a:endParaRPr lang="el-GR" sz="1800" dirty="0"/>
                    </a:p>
                  </a:txBody>
                  <a:tcPr marT="45727" marB="45727">
                    <a:solidFill>
                      <a:srgbClr val="0066FF"/>
                    </a:solidFill>
                  </a:tcPr>
                </a:tc>
              </a:tr>
              <a:tr h="324000">
                <a:tc>
                  <a:txBody>
                    <a:bodyPr/>
                    <a:lstStyle/>
                    <a:p>
                      <a:pPr algn="ctr"/>
                      <a:endParaRPr lang="el-GR" sz="1800" b="1" dirty="0"/>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c>
                  <a:txBody>
                    <a:bodyPr/>
                    <a:lstStyle/>
                    <a:p>
                      <a:pPr algn="ctr"/>
                      <a:r>
                        <a:rPr lang="el-GR" sz="1800" b="1" dirty="0" smtClean="0"/>
                        <a:t>Πλήθος</a:t>
                      </a:r>
                      <a:endParaRPr lang="el-GR" sz="1800" b="1" dirty="0">
                        <a:solidFill>
                          <a:schemeClr val="bg1"/>
                        </a:solidFill>
                      </a:endParaRPr>
                    </a:p>
                  </a:txBody>
                  <a:tcPr marT="45721" marB="45721"/>
                </a:tc>
                <a:tc>
                  <a:txBody>
                    <a:bodyPr/>
                    <a:lstStyle/>
                    <a:p>
                      <a:pPr algn="ctr"/>
                      <a:r>
                        <a:rPr lang="en-US" sz="1800" b="1" dirty="0" smtClean="0"/>
                        <a:t>ECTS</a:t>
                      </a:r>
                      <a:endParaRPr lang="el-GR" sz="1800" b="1" dirty="0">
                        <a:solidFill>
                          <a:schemeClr val="bg1"/>
                        </a:solidFill>
                      </a:endParaRPr>
                    </a:p>
                  </a:txBody>
                  <a:tcPr marT="45721" marB="45721"/>
                </a:tc>
              </a:tr>
              <a:tr h="324000">
                <a:tc>
                  <a:txBody>
                    <a:bodyPr/>
                    <a:lstStyle/>
                    <a:p>
                      <a:r>
                        <a:rPr lang="el-GR" sz="1800" b="1" dirty="0" smtClean="0"/>
                        <a:t>Υποχρεωτικά Μαθήματα</a:t>
                      </a:r>
                      <a:endParaRPr lang="el-GR" sz="1800" b="1" dirty="0"/>
                    </a:p>
                  </a:txBody>
                  <a:tcPr marT="45721" marB="45721"/>
                </a:tc>
                <a:tc>
                  <a:txBody>
                    <a:bodyPr/>
                    <a:lstStyle/>
                    <a:p>
                      <a:pPr algn="ctr"/>
                      <a:r>
                        <a:rPr lang="el-GR" sz="1800" b="1" dirty="0" smtClean="0"/>
                        <a:t>23</a:t>
                      </a:r>
                      <a:endParaRPr lang="el-GR" sz="1800" b="1" dirty="0"/>
                    </a:p>
                  </a:txBody>
                  <a:tcPr marT="45721" marB="45721"/>
                </a:tc>
                <a:tc>
                  <a:txBody>
                    <a:bodyPr/>
                    <a:lstStyle/>
                    <a:p>
                      <a:pPr algn="ctr"/>
                      <a:r>
                        <a:rPr lang="en-US" sz="1800" b="1" dirty="0" smtClean="0"/>
                        <a:t>138</a:t>
                      </a:r>
                      <a:endParaRPr lang="el-GR" sz="1800" b="1" dirty="0"/>
                    </a:p>
                  </a:txBody>
                  <a:tcPr marT="45721" marB="45721"/>
                </a:tc>
                <a:tc>
                  <a:txBody>
                    <a:bodyPr/>
                    <a:lstStyle/>
                    <a:p>
                      <a:pPr algn="ctr"/>
                      <a:r>
                        <a:rPr lang="el-GR" sz="1800" b="1" dirty="0" smtClean="0"/>
                        <a:t>18</a:t>
                      </a:r>
                      <a:endParaRPr lang="el-GR" sz="1800" b="1" dirty="0"/>
                    </a:p>
                  </a:txBody>
                  <a:tcPr marT="45721" marB="45721"/>
                </a:tc>
                <a:tc>
                  <a:txBody>
                    <a:bodyPr/>
                    <a:lstStyle/>
                    <a:p>
                      <a:pPr algn="ctr"/>
                      <a:r>
                        <a:rPr lang="en-US" sz="1800" b="1" dirty="0" smtClean="0"/>
                        <a:t>12</a:t>
                      </a:r>
                      <a:r>
                        <a:rPr lang="el-GR" sz="1800" b="1" dirty="0" smtClean="0"/>
                        <a:t>4</a:t>
                      </a:r>
                      <a:endParaRPr lang="el-GR" sz="1800" b="1" dirty="0"/>
                    </a:p>
                  </a:txBody>
                  <a:tcPr marT="45721" marB="45721"/>
                </a:tc>
              </a:tr>
              <a:tr h="324000">
                <a:tc>
                  <a:txBody>
                    <a:bodyPr/>
                    <a:lstStyle/>
                    <a:p>
                      <a:r>
                        <a:rPr lang="el-GR" sz="1800" b="1" dirty="0" smtClean="0"/>
                        <a:t>Κατ’ Επιλογή Υποχρεωτικά Μαθήματα</a:t>
                      </a:r>
                      <a:endParaRPr lang="el-GR" sz="1800" b="1" dirty="0"/>
                    </a:p>
                  </a:txBody>
                  <a:tcPr marT="45721" marB="45721"/>
                </a:tc>
                <a:tc>
                  <a:txBody>
                    <a:bodyPr/>
                    <a:lstStyle/>
                    <a:p>
                      <a:pPr algn="ctr"/>
                      <a:r>
                        <a:rPr lang="el-GR" sz="1800" b="1" dirty="0" smtClean="0"/>
                        <a:t>1 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l-GR" sz="1800" b="1" dirty="0" smtClean="0"/>
                        <a:t>4 από 11</a:t>
                      </a:r>
                      <a:endParaRPr lang="el-GR" sz="1800" b="1" dirty="0"/>
                    </a:p>
                  </a:txBody>
                  <a:tcPr marT="45721" marB="45721"/>
                </a:tc>
                <a:tc>
                  <a:txBody>
                    <a:bodyPr/>
                    <a:lstStyle/>
                    <a:p>
                      <a:pPr algn="ctr"/>
                      <a:r>
                        <a:rPr lang="en-US" sz="1800" b="1" dirty="0" smtClean="0"/>
                        <a:t>24</a:t>
                      </a:r>
                      <a:endParaRPr lang="el-GR" sz="1800" b="1" dirty="0"/>
                    </a:p>
                  </a:txBody>
                  <a:tcPr marT="45721" marB="45721"/>
                </a:tc>
              </a:tr>
              <a:tr h="324000">
                <a:tc>
                  <a:txBody>
                    <a:bodyPr/>
                    <a:lstStyle/>
                    <a:p>
                      <a:r>
                        <a:rPr lang="en-US" sz="1800" b="1" dirty="0" smtClean="0"/>
                        <a:t>Project</a:t>
                      </a:r>
                      <a:endParaRPr lang="el-GR" sz="1800" b="1" dirty="0"/>
                    </a:p>
                  </a:txBody>
                  <a:tcPr marT="45721" marB="45721"/>
                </a:tc>
                <a:tc>
                  <a:txBody>
                    <a:bodyPr/>
                    <a:lstStyle/>
                    <a:p>
                      <a:pPr algn="ctr"/>
                      <a:r>
                        <a:rPr lang="en-US" sz="1800" b="1" dirty="0" smtClean="0"/>
                        <a:t>1 </a:t>
                      </a:r>
                      <a:r>
                        <a:rPr lang="el-GR" sz="1800" b="1" dirty="0" smtClean="0"/>
                        <a:t>από 2</a:t>
                      </a:r>
                      <a:endParaRPr lang="el-GR" sz="1800" b="1" dirty="0"/>
                    </a:p>
                  </a:txBody>
                  <a:tcPr marT="45721" marB="45721"/>
                </a:tc>
                <a:tc>
                  <a:txBody>
                    <a:bodyPr/>
                    <a:lstStyle/>
                    <a:p>
                      <a:pPr algn="ctr"/>
                      <a:r>
                        <a:rPr lang="en-US" sz="1800" b="1" dirty="0" smtClean="0"/>
                        <a:t>6</a:t>
                      </a:r>
                      <a:endParaRPr lang="el-GR" sz="1800" b="1" dirty="0"/>
                    </a:p>
                  </a:txBody>
                  <a:tcPr marT="45721" marB="45721"/>
                </a:tc>
                <a:tc>
                  <a:txBody>
                    <a:bodyPr/>
                    <a:lstStyle/>
                    <a:p>
                      <a:pPr algn="ctr"/>
                      <a:r>
                        <a:rPr lang="en-US" sz="1800" b="1" dirty="0" smtClean="0"/>
                        <a:t>1</a:t>
                      </a:r>
                      <a:r>
                        <a:rPr lang="el-GR" sz="1800" b="1" baseline="0" dirty="0" smtClean="0"/>
                        <a:t> από 4</a:t>
                      </a:r>
                      <a:endParaRPr lang="el-GR" sz="1800" b="1" dirty="0"/>
                    </a:p>
                  </a:txBody>
                  <a:tcPr marT="45721" marB="45721"/>
                </a:tc>
                <a:tc>
                  <a:txBody>
                    <a:bodyPr/>
                    <a:lstStyle/>
                    <a:p>
                      <a:pPr algn="ctr"/>
                      <a:r>
                        <a:rPr lang="en-US" sz="1800" b="1" dirty="0" smtClean="0"/>
                        <a:t>8</a:t>
                      </a:r>
                      <a:endParaRPr lang="el-GR" sz="1800" b="1" dirty="0"/>
                    </a:p>
                  </a:txBody>
                  <a:tcPr marT="45721" marB="45721"/>
                </a:tc>
              </a:tr>
              <a:tr h="324000">
                <a:tc>
                  <a:txBody>
                    <a:bodyPr/>
                    <a:lstStyle/>
                    <a:p>
                      <a:r>
                        <a:rPr lang="el-GR" sz="1800" b="1" dirty="0" smtClean="0"/>
                        <a:t>Βασικά</a:t>
                      </a:r>
                      <a:r>
                        <a:rPr lang="el-GR" sz="1800" b="1" baseline="0" dirty="0" smtClean="0"/>
                        <a:t> Προαιρετικά Μαθήματα</a:t>
                      </a:r>
                      <a:r>
                        <a:rPr lang="en-US" sz="1800" b="1" baseline="0" dirty="0" smtClean="0"/>
                        <a:t>*</a:t>
                      </a:r>
                      <a:endParaRPr lang="el-GR" sz="1800" b="1" dirty="0"/>
                    </a:p>
                  </a:txBody>
                  <a:tcPr marT="45721" marB="45721"/>
                </a:tc>
                <a:tc>
                  <a:txBody>
                    <a:bodyPr/>
                    <a:lstStyle/>
                    <a:p>
                      <a:pPr algn="ctr"/>
                      <a:r>
                        <a:rPr lang="en-US" sz="1800" b="1" dirty="0" smtClean="0"/>
                        <a:t>5-</a:t>
                      </a:r>
                      <a:r>
                        <a:rPr lang="el-GR" sz="1800" b="1" dirty="0" smtClean="0"/>
                        <a:t>7</a:t>
                      </a:r>
                      <a:endParaRPr lang="el-GR" sz="1800" b="1" dirty="0"/>
                    </a:p>
                  </a:txBody>
                  <a:tcPr marT="45721" marB="45721"/>
                </a:tc>
                <a:tc>
                  <a:txBody>
                    <a:bodyPr/>
                    <a:lstStyle/>
                    <a:p>
                      <a:pPr algn="ctr"/>
                      <a:r>
                        <a:rPr lang="el-GR" sz="1800" b="1" dirty="0" smtClean="0"/>
                        <a:t>28</a:t>
                      </a:r>
                      <a:endParaRPr lang="el-GR" sz="1800" b="1" dirty="0"/>
                    </a:p>
                  </a:txBody>
                  <a:tcPr marT="45721" marB="45721"/>
                </a:tc>
                <a:tc>
                  <a:txBody>
                    <a:bodyPr/>
                    <a:lstStyle/>
                    <a:p>
                      <a:pPr algn="ctr"/>
                      <a:r>
                        <a:rPr lang="el-GR" sz="1800" b="1" dirty="0" smtClean="0"/>
                        <a:t>4</a:t>
                      </a:r>
                      <a:r>
                        <a:rPr lang="en-US" sz="1800" b="1" dirty="0" smtClean="0"/>
                        <a:t> </a:t>
                      </a:r>
                      <a:r>
                        <a:rPr lang="el-GR" sz="1800" b="1" dirty="0" smtClean="0"/>
                        <a:t>από</a:t>
                      </a:r>
                      <a:r>
                        <a:rPr lang="el-GR" sz="1800" b="1" baseline="0" dirty="0" smtClean="0"/>
                        <a:t> 8</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Προαιρετικά Μαθήματα</a:t>
                      </a:r>
                      <a:endParaRPr lang="el-GR" sz="1800" b="1" dirty="0"/>
                    </a:p>
                  </a:txBody>
                  <a:tcPr marT="45721" marB="45721"/>
                </a:tc>
                <a:tc>
                  <a:txBody>
                    <a:bodyPr/>
                    <a:lstStyle/>
                    <a:p>
                      <a:pPr algn="ctr"/>
                      <a:r>
                        <a:rPr lang="el-GR" sz="1800" b="1" dirty="0" smtClean="0"/>
                        <a:t>5</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4-6</a:t>
                      </a:r>
                      <a:endParaRPr lang="el-GR" sz="1800" b="1" dirty="0"/>
                    </a:p>
                  </a:txBody>
                  <a:tcPr marT="45721" marB="45721"/>
                </a:tc>
                <a:tc>
                  <a:txBody>
                    <a:bodyPr/>
                    <a:lstStyle/>
                    <a:p>
                      <a:pPr algn="ctr"/>
                      <a:r>
                        <a:rPr lang="el-GR" sz="1800" b="1" dirty="0" smtClean="0"/>
                        <a:t>24</a:t>
                      </a:r>
                      <a:endParaRPr lang="el-GR" sz="1800" b="1" dirty="0"/>
                    </a:p>
                  </a:txBody>
                  <a:tcPr marT="45721" marB="45721"/>
                </a:tc>
              </a:tr>
              <a:tr h="324000">
                <a:tc>
                  <a:txBody>
                    <a:bodyPr/>
                    <a:lstStyle/>
                    <a:p>
                      <a:r>
                        <a:rPr lang="el-GR" sz="1800" b="1" dirty="0" smtClean="0"/>
                        <a:t>Ελεύθερα</a:t>
                      </a:r>
                      <a:r>
                        <a:rPr lang="el-GR" sz="1800" b="1" baseline="0" dirty="0" smtClean="0"/>
                        <a:t> μαθήματα</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8</a:t>
                      </a:r>
                      <a:endParaRPr lang="el-GR" sz="1800" b="1" dirty="0"/>
                    </a:p>
                  </a:txBody>
                  <a:tcPr marT="45721" marB="45721"/>
                </a:tc>
              </a:tr>
              <a:tr h="324000">
                <a:tc>
                  <a:txBody>
                    <a:bodyPr/>
                    <a:lstStyle/>
                    <a:p>
                      <a:r>
                        <a:rPr lang="el-GR" sz="1800" b="1" dirty="0" smtClean="0"/>
                        <a:t>Μαθήματα</a:t>
                      </a:r>
                      <a:r>
                        <a:rPr lang="el-GR" sz="1800" b="1" baseline="0" dirty="0" smtClean="0"/>
                        <a:t> Γενικής Παιδείας</a:t>
                      </a:r>
                      <a:endParaRPr lang="el-GR" sz="1800" b="1" dirty="0"/>
                    </a:p>
                  </a:txBody>
                  <a:tcPr marT="45721" marB="45721"/>
                </a:tc>
                <a:tc>
                  <a:txBody>
                    <a:bodyPr/>
                    <a:lstStyle/>
                    <a:p>
                      <a:pPr algn="ctr"/>
                      <a:r>
                        <a:rPr lang="el-GR" sz="1800" b="1" dirty="0" smtClean="0"/>
                        <a:t>6</a:t>
                      </a:r>
                      <a:endParaRPr lang="el-GR" sz="1800" b="1" dirty="0"/>
                    </a:p>
                  </a:txBody>
                  <a:tcPr marT="45721" marB="45721"/>
                </a:tc>
                <a:tc>
                  <a:txBody>
                    <a:bodyPr/>
                    <a:lstStyle/>
                    <a:p>
                      <a:pPr algn="ctr"/>
                      <a:r>
                        <a:rPr lang="el-GR" sz="1800" b="1" dirty="0" smtClean="0"/>
                        <a:t>12</a:t>
                      </a:r>
                      <a:endParaRPr lang="el-GR" sz="1800" b="1" dirty="0"/>
                    </a:p>
                  </a:txBody>
                  <a:tcPr marT="45721" marB="45721"/>
                </a:tc>
                <a:tc>
                  <a:txBody>
                    <a:bodyPr/>
                    <a:lstStyle/>
                    <a:p>
                      <a:pPr algn="ctr"/>
                      <a:r>
                        <a:rPr lang="el-GR"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Αυτοτελή Προαιρετικά Εργαστήρια</a:t>
                      </a:r>
                      <a:endParaRPr lang="el-GR" sz="1800" b="1" dirty="0"/>
                    </a:p>
                  </a:txBody>
                  <a:tcPr marT="45721" marB="45721"/>
                </a:tc>
                <a:tc>
                  <a:txBody>
                    <a:bodyPr/>
                    <a:lstStyle/>
                    <a:p>
                      <a:pPr algn="ctr"/>
                      <a:r>
                        <a:rPr lang="el-GR" sz="1800" b="1" dirty="0" smtClean="0"/>
                        <a:t>0</a:t>
                      </a:r>
                      <a:endParaRPr lang="el-GR" sz="1800" b="1" dirty="0"/>
                    </a:p>
                  </a:txBody>
                  <a:tcPr marT="45721" marB="45721"/>
                </a:tc>
                <a:tc>
                  <a:txBody>
                    <a:bodyPr/>
                    <a:lstStyle/>
                    <a:p>
                      <a:pPr algn="ctr"/>
                      <a:endParaRPr lang="el-GR" sz="1800" b="1" dirty="0"/>
                    </a:p>
                  </a:txBody>
                  <a:tcPr marT="45721" marB="45721"/>
                </a:tc>
                <a:tc>
                  <a:txBody>
                    <a:bodyPr/>
                    <a:lstStyle/>
                    <a:p>
                      <a:pPr algn="ctr"/>
                      <a:r>
                        <a:rPr lang="en-US" sz="1800" b="1" dirty="0" smtClean="0"/>
                        <a:t>3</a:t>
                      </a:r>
                      <a:endParaRPr lang="el-GR" sz="1800" b="1" dirty="0"/>
                    </a:p>
                  </a:txBody>
                  <a:tcPr marT="45721" marB="45721"/>
                </a:tc>
                <a:tc>
                  <a:txBody>
                    <a:bodyPr/>
                    <a:lstStyle/>
                    <a:p>
                      <a:pPr algn="ctr"/>
                      <a:r>
                        <a:rPr lang="el-GR" sz="1800" b="1" dirty="0" smtClean="0"/>
                        <a:t>6</a:t>
                      </a:r>
                      <a:endParaRPr lang="el-GR" sz="1800" b="1" dirty="0"/>
                    </a:p>
                  </a:txBody>
                  <a:tcPr marT="45721" marB="45721"/>
                </a:tc>
              </a:tr>
              <a:tr h="324000">
                <a:tc>
                  <a:txBody>
                    <a:bodyPr/>
                    <a:lstStyle/>
                    <a:p>
                      <a:r>
                        <a:rPr lang="el-GR" sz="1800" b="1" dirty="0" smtClean="0"/>
                        <a:t>Πτυχιακή εργασία</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20</a:t>
                      </a:r>
                      <a:endParaRPr lang="el-GR" sz="1800" b="1" dirty="0"/>
                    </a:p>
                  </a:txBody>
                  <a:tcPr marT="45721" marB="45721"/>
                </a:tc>
                <a:tc>
                  <a:txBody>
                    <a:bodyPr/>
                    <a:lstStyle/>
                    <a:p>
                      <a:pPr algn="ctr"/>
                      <a:r>
                        <a:rPr lang="el-GR" sz="1800" b="1" dirty="0" smtClean="0"/>
                        <a:t>2</a:t>
                      </a:r>
                      <a:endParaRPr lang="el-GR" sz="1800" b="1" dirty="0"/>
                    </a:p>
                  </a:txBody>
                  <a:tcPr marT="45721" marB="45721"/>
                </a:tc>
                <a:tc>
                  <a:txBody>
                    <a:bodyPr/>
                    <a:lstStyle/>
                    <a:p>
                      <a:pPr algn="ctr"/>
                      <a:r>
                        <a:rPr lang="el-GR" sz="1800" b="1" dirty="0" smtClean="0"/>
                        <a:t>16</a:t>
                      </a:r>
                      <a:endParaRPr lang="el-GR" sz="1800" b="1" dirty="0"/>
                    </a:p>
                  </a:txBody>
                  <a:tcPr marT="45721" marB="45721"/>
                </a:tc>
              </a:tr>
              <a:tr h="324000">
                <a:tc>
                  <a:txBody>
                    <a:bodyPr/>
                    <a:lstStyle/>
                    <a:p>
                      <a:r>
                        <a:rPr lang="el-GR" sz="1800" b="1" dirty="0" smtClean="0"/>
                        <a:t>Σύνολο </a:t>
                      </a:r>
                      <a:endParaRPr lang="el-GR" sz="1800" b="1" dirty="0"/>
                    </a:p>
                  </a:txBody>
                  <a:tcPr marT="45721" marB="45721">
                    <a:solidFill>
                      <a:srgbClr val="FFC000"/>
                    </a:solidFill>
                  </a:tcPr>
                </a:tc>
                <a:tc>
                  <a:txBody>
                    <a:bodyPr/>
                    <a:lstStyle/>
                    <a:p>
                      <a:pPr algn="ctr"/>
                      <a:r>
                        <a:rPr lang="el-GR" sz="1800" b="1" dirty="0" smtClean="0"/>
                        <a:t>48</a:t>
                      </a:r>
                      <a:endParaRPr lang="el-GR" sz="1800" b="1" dirty="0"/>
                    </a:p>
                  </a:txBody>
                  <a:tcPr marT="45721" marB="45721">
                    <a:solidFill>
                      <a:srgbClr val="FFC000"/>
                    </a:solidFill>
                  </a:tcPr>
                </a:tc>
                <a:tc>
                  <a:txBody>
                    <a:bodyPr/>
                    <a:lstStyle/>
                    <a:p>
                      <a:pPr algn="ctr"/>
                      <a:r>
                        <a:rPr lang="el-GR" sz="1800" b="1" dirty="0" smtClean="0"/>
                        <a:t>242</a:t>
                      </a:r>
                      <a:endParaRPr lang="el-GR" sz="1800" b="1" dirty="0"/>
                    </a:p>
                  </a:txBody>
                  <a:tcPr marT="45721" marB="45721">
                    <a:solidFill>
                      <a:srgbClr val="FFC000"/>
                    </a:solidFill>
                  </a:tcPr>
                </a:tc>
                <a:tc>
                  <a:txBody>
                    <a:bodyPr/>
                    <a:lstStyle/>
                    <a:p>
                      <a:pPr algn="ctr"/>
                      <a:r>
                        <a:rPr lang="el-GR" sz="1800" b="1" dirty="0" smtClean="0"/>
                        <a:t>4</a:t>
                      </a:r>
                      <a:r>
                        <a:rPr lang="en-US" sz="1800" b="1" dirty="0" smtClean="0"/>
                        <a:t>1</a:t>
                      </a:r>
                      <a:r>
                        <a:rPr lang="el-GR" sz="1800" b="1" dirty="0" smtClean="0"/>
                        <a:t>-4</a:t>
                      </a:r>
                      <a:r>
                        <a:rPr lang="en-US" sz="1800" b="1" dirty="0" smtClean="0"/>
                        <a:t>3</a:t>
                      </a:r>
                      <a:endParaRPr lang="el-GR" sz="1800" b="1" dirty="0"/>
                    </a:p>
                  </a:txBody>
                  <a:tcPr marT="45721" marB="45721">
                    <a:solidFill>
                      <a:srgbClr val="FFC000"/>
                    </a:solidFill>
                  </a:tcPr>
                </a:tc>
                <a:tc>
                  <a:txBody>
                    <a:bodyPr/>
                    <a:lstStyle/>
                    <a:p>
                      <a:pPr algn="ctr"/>
                      <a:r>
                        <a:rPr lang="el-GR" sz="1800" b="1" dirty="0" smtClean="0"/>
                        <a:t>240</a:t>
                      </a:r>
                      <a:endParaRPr lang="el-GR" sz="1800" b="1" dirty="0"/>
                    </a:p>
                  </a:txBody>
                  <a:tcPr marT="45721" marB="45721">
                    <a:solidFill>
                      <a:srgbClr val="FFC000"/>
                    </a:solidFill>
                  </a:tcPr>
                </a:tc>
              </a:tr>
            </a:tbl>
          </a:graphicData>
        </a:graphic>
      </p:graphicFrame>
      <p:sp>
        <p:nvSpPr>
          <p:cNvPr id="19537" name="TextBox 4"/>
          <p:cNvSpPr txBox="1">
            <a:spLocks noChangeArrowheads="1"/>
          </p:cNvSpPr>
          <p:nvPr/>
        </p:nvSpPr>
        <p:spPr bwMode="auto">
          <a:xfrm>
            <a:off x="432012" y="5147846"/>
            <a:ext cx="7434728" cy="338554"/>
          </a:xfrm>
          <a:prstGeom prst="rect">
            <a:avLst/>
          </a:prstGeom>
          <a:noFill/>
          <a:ln w="9525">
            <a:noFill/>
            <a:miter lim="800000"/>
            <a:headEnd/>
            <a:tailEnd/>
          </a:ln>
        </p:spPr>
        <p:txBody>
          <a:bodyPr wrap="none">
            <a:spAutoFit/>
          </a:bodyPr>
          <a:lstStyle/>
          <a:p>
            <a:r>
              <a:rPr lang="el-GR" sz="1600" dirty="0"/>
              <a:t>* </a:t>
            </a:r>
            <a:r>
              <a:rPr lang="el-GR" sz="1600" dirty="0" smtClean="0"/>
              <a:t>Για κατοχύρωση Κατεύθυνσης </a:t>
            </a:r>
            <a:r>
              <a:rPr lang="el-GR" sz="1600" dirty="0"/>
              <a:t>για το </a:t>
            </a:r>
            <a:r>
              <a:rPr lang="el-GR" sz="1600" dirty="0" smtClean="0"/>
              <a:t>παλαιό ΠΠΣ ή Ειδίκευσης </a:t>
            </a:r>
            <a:r>
              <a:rPr lang="el-GR" sz="1600" dirty="0"/>
              <a:t>για το νέο ΠΠΣ </a:t>
            </a:r>
          </a:p>
        </p:txBody>
      </p:sp>
      <p:sp>
        <p:nvSpPr>
          <p:cNvPr id="7" name="Title 1"/>
          <p:cNvSpPr>
            <a:spLocks noGrp="1"/>
          </p:cNvSpPr>
          <p:nvPr/>
        </p:nvSpPr>
        <p:spPr>
          <a:xfrm>
            <a:off x="76200" y="76200"/>
            <a:ext cx="8991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Λιγότερα Μαθήματα -Περισσότερες Επιλογές</a:t>
            </a:r>
          </a:p>
        </p:txBody>
      </p:sp>
      <p:sp>
        <p:nvSpPr>
          <p:cNvPr id="8" name="TextBox 7"/>
          <p:cNvSpPr txBox="1"/>
          <p:nvPr/>
        </p:nvSpPr>
        <p:spPr>
          <a:xfrm>
            <a:off x="533403" y="5581471"/>
            <a:ext cx="8077199"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 typeface="Symbol" pitchFamily="18" charset="2"/>
              <a:buChar char=""/>
            </a:pPr>
            <a:r>
              <a:rPr lang="el-GR" dirty="0" smtClean="0">
                <a:latin typeface="Constantia" pitchFamily="18" charset="0"/>
              </a:rPr>
              <a:t> 2 υποχρεωτικά μαθήματα (στο δεύτερο έτος των σπουδών τους)</a:t>
            </a:r>
          </a:p>
          <a:p>
            <a:pPr>
              <a:buFont typeface="Symbol" pitchFamily="18" charset="2"/>
              <a:buChar char=""/>
            </a:pPr>
            <a:r>
              <a:rPr lang="el-GR" dirty="0" smtClean="0">
                <a:latin typeface="Constantia" pitchFamily="18" charset="0"/>
              </a:rPr>
              <a:t> 2-4 προαιρετικά μαθήματα</a:t>
            </a:r>
          </a:p>
          <a:p>
            <a:pPr>
              <a:buFont typeface="Symbol" pitchFamily="18" charset="2"/>
              <a:buChar char=""/>
            </a:pPr>
            <a:r>
              <a:rPr lang="el-GR" dirty="0" smtClean="0">
                <a:latin typeface="Constantia" pitchFamily="18" charset="0"/>
              </a:rPr>
              <a:t> 3 μαθήματα γενικής παιδείας (αντί αυτών εισάγονται 3 προαιρετικά εργαστήρια) </a:t>
            </a:r>
          </a:p>
          <a:p>
            <a:pPr>
              <a:buFont typeface="Symbol" pitchFamily="18" charset="2"/>
              <a:buChar char=""/>
            </a:pPr>
            <a:r>
              <a:rPr lang="el-GR" dirty="0" smtClean="0">
                <a:latin typeface="Constantia" pitchFamily="18" charset="0"/>
              </a:rPr>
              <a:t> 1 ελεύθερο μάθημα</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935562166"/>
              </p:ext>
            </p:extLst>
          </p:nvPr>
        </p:nvGraphicFramePr>
        <p:xfrm>
          <a:off x="1752600" y="1143001"/>
          <a:ext cx="4343400" cy="3657600"/>
        </p:xfrm>
        <a:graphic>
          <a:graphicData uri="http://schemas.openxmlformats.org/drawingml/2006/table">
            <a:tbl>
              <a:tblPr firstRow="1" bandRow="1">
                <a:tableStyleId>{21E4AEA4-8DFA-4A89-87EB-49C32662AFE0}</a:tableStyleId>
              </a:tblPr>
              <a:tblGrid>
                <a:gridCol w="1264200"/>
                <a:gridCol w="1555200"/>
                <a:gridCol w="1524000"/>
              </a:tblGrid>
              <a:tr h="3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εξάμηνο</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Παλαιό ΠΠΣ</a:t>
                      </a:r>
                      <a:endParaRPr lang="el-GR" sz="1800" b="1" dirty="0" smtClean="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smtClean="0"/>
                        <a:t>Νέο</a:t>
                      </a:r>
                      <a:r>
                        <a:rPr lang="el-GR" sz="1800" b="1" baseline="0" dirty="0" smtClean="0"/>
                        <a:t> ΠΠΣ</a:t>
                      </a:r>
                      <a:endParaRPr lang="el-GR" sz="1800" b="1" dirty="0" smtClean="0">
                        <a:solidFill>
                          <a:schemeClr val="bg1"/>
                        </a:solidFill>
                      </a:endParaRPr>
                    </a:p>
                  </a:txBody>
                  <a:tcPr/>
                </a:tc>
              </a:tr>
              <a:tr h="360000">
                <a:tc>
                  <a:txBody>
                    <a:bodyPr/>
                    <a:lstStyle/>
                    <a:p>
                      <a:pPr algn="ctr"/>
                      <a:r>
                        <a:rPr lang="el-GR" sz="1800" b="1" dirty="0" smtClean="0"/>
                        <a:t>1</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r>
              <a:tr h="360000">
                <a:tc>
                  <a:txBody>
                    <a:bodyPr/>
                    <a:lstStyle/>
                    <a:p>
                      <a:pPr algn="ctr"/>
                      <a:r>
                        <a:rPr lang="el-GR" sz="1800" b="1" dirty="0" smtClean="0"/>
                        <a:t>2</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c>
                  <a:txBody>
                    <a:bodyPr/>
                    <a:lstStyle/>
                    <a:p>
                      <a:pPr algn="ctr"/>
                      <a:r>
                        <a:rPr lang="el-GR" sz="1800" b="1" dirty="0" smtClean="0"/>
                        <a:t>24</a:t>
                      </a:r>
                      <a:endParaRPr lang="el-GR" sz="1800" b="1" dirty="0">
                        <a:latin typeface="Arial" pitchFamily="34" charset="0"/>
                        <a:cs typeface="Arial" pitchFamily="34" charset="0"/>
                      </a:endParaRPr>
                    </a:p>
                  </a:txBody>
                  <a:tcPr/>
                </a:tc>
              </a:tr>
              <a:tr h="360000">
                <a:tc>
                  <a:txBody>
                    <a:bodyPr/>
                    <a:lstStyle/>
                    <a:p>
                      <a:pPr algn="ctr"/>
                      <a:r>
                        <a:rPr lang="el-GR" sz="1800" b="1" dirty="0" smtClean="0"/>
                        <a:t>3</a:t>
                      </a:r>
                      <a:endParaRPr lang="el-GR" sz="1800" b="1" dirty="0">
                        <a:latin typeface="Arial" pitchFamily="34" charset="0"/>
                        <a:cs typeface="Arial" pitchFamily="34" charset="0"/>
                      </a:endParaRPr>
                    </a:p>
                  </a:txBody>
                  <a:tcPr/>
                </a:tc>
                <a:tc>
                  <a:txBody>
                    <a:bodyPr/>
                    <a:lstStyle/>
                    <a:p>
                      <a:pPr algn="ctr"/>
                      <a:r>
                        <a:rPr lang="el-GR" sz="1800" b="1" dirty="0" smtClean="0"/>
                        <a:t>25</a:t>
                      </a:r>
                      <a:endParaRPr lang="el-GR" sz="1800" b="1" dirty="0">
                        <a:latin typeface="Arial" pitchFamily="34" charset="0"/>
                        <a:cs typeface="Arial" pitchFamily="34" charset="0"/>
                      </a:endParaRPr>
                    </a:p>
                  </a:txBody>
                  <a:tcPr/>
                </a:tc>
                <a:tc>
                  <a:txBody>
                    <a:bodyPr/>
                    <a:lstStyle/>
                    <a:p>
                      <a:pPr algn="ctr"/>
                      <a:r>
                        <a:rPr lang="el-GR" sz="1800" b="1" dirty="0" smtClean="0"/>
                        <a:t>22</a:t>
                      </a:r>
                      <a:endParaRPr lang="el-GR" sz="1800" b="1" dirty="0">
                        <a:latin typeface="Arial" pitchFamily="34" charset="0"/>
                        <a:cs typeface="Arial" pitchFamily="34" charset="0"/>
                      </a:endParaRPr>
                    </a:p>
                  </a:txBody>
                  <a:tcPr/>
                </a:tc>
              </a:tr>
              <a:tr h="360000">
                <a:tc>
                  <a:txBody>
                    <a:bodyPr/>
                    <a:lstStyle/>
                    <a:p>
                      <a:pPr algn="ctr"/>
                      <a:r>
                        <a:rPr lang="el-GR" sz="1800" b="1" dirty="0" smtClean="0"/>
                        <a:t>4</a:t>
                      </a:r>
                      <a:endParaRPr lang="el-GR" sz="1800" b="1" dirty="0">
                        <a:latin typeface="Arial" pitchFamily="34" charset="0"/>
                        <a:cs typeface="Arial" pitchFamily="34" charset="0"/>
                      </a:endParaRPr>
                    </a:p>
                  </a:txBody>
                  <a:tcPr/>
                </a:tc>
                <a:tc>
                  <a:txBody>
                    <a:bodyPr/>
                    <a:lstStyle/>
                    <a:p>
                      <a:pPr algn="ctr"/>
                      <a:r>
                        <a:rPr lang="el-GR" sz="1800" b="1" dirty="0" smtClean="0"/>
                        <a:t>28</a:t>
                      </a:r>
                      <a:endParaRPr lang="el-GR" sz="1800" b="1" dirty="0">
                        <a:latin typeface="Arial" pitchFamily="34" charset="0"/>
                        <a:cs typeface="Arial" pitchFamily="34" charset="0"/>
                      </a:endParaRPr>
                    </a:p>
                  </a:txBody>
                  <a:tcPr/>
                </a:tc>
                <a:tc>
                  <a:txBody>
                    <a:bodyPr/>
                    <a:lstStyle/>
                    <a:p>
                      <a:pPr algn="ctr"/>
                      <a:r>
                        <a:rPr lang="el-GR" sz="1800" b="1" dirty="0" smtClean="0"/>
                        <a:t>21</a:t>
                      </a:r>
                      <a:endParaRPr lang="el-GR" sz="1800" b="1" dirty="0">
                        <a:latin typeface="Arial" pitchFamily="34" charset="0"/>
                        <a:cs typeface="Arial" pitchFamily="34" charset="0"/>
                      </a:endParaRPr>
                    </a:p>
                  </a:txBody>
                  <a:tcPr/>
                </a:tc>
              </a:tr>
              <a:tr h="360000">
                <a:tc>
                  <a:txBody>
                    <a:bodyPr/>
                    <a:lstStyle/>
                    <a:p>
                      <a:pPr algn="ctr"/>
                      <a:r>
                        <a:rPr lang="el-GR" sz="1800" b="1" dirty="0" smtClean="0"/>
                        <a:t>5</a:t>
                      </a:r>
                      <a:endParaRPr lang="el-GR" sz="1800" b="1" dirty="0">
                        <a:latin typeface="Arial" pitchFamily="34" charset="0"/>
                        <a:cs typeface="Arial" pitchFamily="34" charset="0"/>
                      </a:endParaRPr>
                    </a:p>
                  </a:txBody>
                  <a:tcPr/>
                </a:tc>
                <a:tc>
                  <a:txBody>
                    <a:bodyPr/>
                    <a:lstStyle/>
                    <a:p>
                      <a:pPr algn="ctr"/>
                      <a:r>
                        <a:rPr lang="el-GR" sz="1800" b="1" dirty="0" smtClean="0"/>
                        <a:t>27-33</a:t>
                      </a:r>
                      <a:endParaRPr lang="el-GR" sz="1800" b="1" dirty="0">
                        <a:latin typeface="Arial" pitchFamily="34" charset="0"/>
                        <a:cs typeface="Arial" pitchFamily="34" charset="0"/>
                      </a:endParaRPr>
                    </a:p>
                  </a:txBody>
                  <a:tcPr/>
                </a:tc>
                <a:tc>
                  <a:txBody>
                    <a:bodyPr/>
                    <a:lstStyle/>
                    <a:p>
                      <a:pPr algn="ctr"/>
                      <a:r>
                        <a:rPr lang="en-US" sz="1800" b="1" dirty="0" smtClean="0"/>
                        <a:t>2</a:t>
                      </a:r>
                      <a:r>
                        <a:rPr lang="el-GR" sz="1800" b="1" dirty="0" smtClean="0"/>
                        <a:t>2</a:t>
                      </a:r>
                      <a:endParaRPr lang="el-GR" sz="1800" b="1" dirty="0">
                        <a:latin typeface="Arial" pitchFamily="34" charset="0"/>
                        <a:cs typeface="Arial" pitchFamily="34" charset="0"/>
                      </a:endParaRPr>
                    </a:p>
                  </a:txBody>
                  <a:tcPr/>
                </a:tc>
              </a:tr>
              <a:tr h="360000">
                <a:tc>
                  <a:txBody>
                    <a:bodyPr/>
                    <a:lstStyle/>
                    <a:p>
                      <a:pPr algn="ctr"/>
                      <a:r>
                        <a:rPr lang="el-GR" sz="1800" b="1" dirty="0" smtClean="0"/>
                        <a:t>6</a:t>
                      </a:r>
                      <a:endParaRPr lang="el-GR" sz="1800" b="1" dirty="0">
                        <a:latin typeface="Arial" pitchFamily="34" charset="0"/>
                        <a:cs typeface="Arial" pitchFamily="34" charset="0"/>
                      </a:endParaRPr>
                    </a:p>
                  </a:txBody>
                  <a:tcPr/>
                </a:tc>
                <a:tc>
                  <a:txBody>
                    <a:bodyPr/>
                    <a:lstStyle/>
                    <a:p>
                      <a:pPr algn="ctr"/>
                      <a:r>
                        <a:rPr lang="el-GR" sz="1800" b="1" dirty="0" smtClean="0"/>
                        <a:t>23-28</a:t>
                      </a:r>
                      <a:endParaRPr lang="el-GR" sz="1800" b="1" dirty="0">
                        <a:latin typeface="Arial" pitchFamily="34" charset="0"/>
                        <a:cs typeface="Arial" pitchFamily="34" charset="0"/>
                      </a:endParaRPr>
                    </a:p>
                  </a:txBody>
                  <a:tcPr/>
                </a:tc>
                <a:tc>
                  <a:txBody>
                    <a:bodyPr/>
                    <a:lstStyle/>
                    <a:p>
                      <a:pPr algn="ctr"/>
                      <a:r>
                        <a:rPr lang="en-US" sz="1800" b="1" dirty="0" smtClean="0"/>
                        <a:t>2</a:t>
                      </a:r>
                      <a:r>
                        <a:rPr lang="el-GR" sz="1800" b="1" dirty="0" smtClean="0"/>
                        <a:t>2</a:t>
                      </a:r>
                      <a:endParaRPr lang="el-GR" sz="1800" b="1" dirty="0">
                        <a:latin typeface="Arial" pitchFamily="34" charset="0"/>
                        <a:cs typeface="Arial" pitchFamily="34" charset="0"/>
                      </a:endParaRPr>
                    </a:p>
                  </a:txBody>
                  <a:tcPr/>
                </a:tc>
              </a:tr>
              <a:tr h="360000">
                <a:tc>
                  <a:txBody>
                    <a:bodyPr/>
                    <a:lstStyle/>
                    <a:p>
                      <a:pPr algn="ctr"/>
                      <a:r>
                        <a:rPr lang="el-GR" sz="1800" b="1" dirty="0" smtClean="0"/>
                        <a:t>7</a:t>
                      </a:r>
                      <a:endParaRPr lang="el-GR" sz="1800" b="1" dirty="0">
                        <a:latin typeface="Arial" pitchFamily="34" charset="0"/>
                        <a:cs typeface="Arial" pitchFamily="34" charset="0"/>
                      </a:endParaRPr>
                    </a:p>
                  </a:txBody>
                  <a:tcPr/>
                </a:tc>
                <a:tc>
                  <a:txBody>
                    <a:bodyPr/>
                    <a:lstStyle/>
                    <a:p>
                      <a:pPr algn="ctr"/>
                      <a:r>
                        <a:rPr lang="el-GR" sz="1800" b="1" dirty="0" smtClean="0"/>
                        <a:t>16-21</a:t>
                      </a:r>
                      <a:endParaRPr lang="el-GR" sz="1800" b="1" dirty="0">
                        <a:latin typeface="Arial" pitchFamily="34" charset="0"/>
                        <a:cs typeface="Arial" pitchFamily="34" charset="0"/>
                      </a:endParaRPr>
                    </a:p>
                  </a:txBody>
                  <a:tcPr/>
                </a:tc>
                <a:tc>
                  <a:txBody>
                    <a:bodyPr/>
                    <a:lstStyle/>
                    <a:p>
                      <a:pPr algn="ctr"/>
                      <a:r>
                        <a:rPr lang="el-GR" sz="1800" b="1" dirty="0" smtClean="0"/>
                        <a:t>14/15</a:t>
                      </a:r>
                      <a:endParaRPr lang="el-GR" sz="1800" b="1" dirty="0">
                        <a:latin typeface="Arial" pitchFamily="34" charset="0"/>
                        <a:cs typeface="Arial" pitchFamily="34" charset="0"/>
                      </a:endParaRPr>
                    </a:p>
                  </a:txBody>
                  <a:tcPr/>
                </a:tc>
              </a:tr>
              <a:tr h="360000">
                <a:tc>
                  <a:txBody>
                    <a:bodyPr/>
                    <a:lstStyle/>
                    <a:p>
                      <a:pPr algn="ctr"/>
                      <a:r>
                        <a:rPr lang="el-GR" sz="1800" b="1" dirty="0" smtClean="0"/>
                        <a:t>8</a:t>
                      </a:r>
                      <a:endParaRPr lang="el-GR" sz="1800" b="1" dirty="0">
                        <a:latin typeface="Arial" pitchFamily="34" charset="0"/>
                        <a:cs typeface="Arial" pitchFamily="34" charset="0"/>
                      </a:endParaRPr>
                    </a:p>
                  </a:txBody>
                  <a:tcPr/>
                </a:tc>
                <a:tc>
                  <a:txBody>
                    <a:bodyPr/>
                    <a:lstStyle/>
                    <a:p>
                      <a:pPr algn="ctr"/>
                      <a:r>
                        <a:rPr lang="el-GR" sz="1800" b="1" dirty="0" smtClean="0"/>
                        <a:t>17-23</a:t>
                      </a:r>
                      <a:endParaRPr lang="el-GR" sz="1800" b="1" dirty="0">
                        <a:latin typeface="Arial" pitchFamily="34" charset="0"/>
                        <a:cs typeface="Arial" pitchFamily="34" charset="0"/>
                      </a:endParaRPr>
                    </a:p>
                  </a:txBody>
                  <a:tcPr/>
                </a:tc>
                <a:tc>
                  <a:txBody>
                    <a:bodyPr/>
                    <a:lstStyle/>
                    <a:p>
                      <a:pPr algn="ctr"/>
                      <a:r>
                        <a:rPr lang="el-GR" sz="1800" b="1" dirty="0" smtClean="0"/>
                        <a:t>16/17</a:t>
                      </a:r>
                      <a:endParaRPr lang="el-GR" sz="1800" b="1" dirty="0">
                        <a:latin typeface="Arial" pitchFamily="34" charset="0"/>
                        <a:cs typeface="Arial" pitchFamily="34" charset="0"/>
                      </a:endParaRPr>
                    </a:p>
                  </a:txBody>
                  <a:tcPr/>
                </a:tc>
              </a:tr>
              <a:tr h="360000">
                <a:tc>
                  <a:txBody>
                    <a:bodyPr/>
                    <a:lstStyle/>
                    <a:p>
                      <a:pPr algn="ctr"/>
                      <a:r>
                        <a:rPr lang="el-GR" sz="1600" b="1" dirty="0" smtClean="0"/>
                        <a:t>Ώρες/</a:t>
                      </a:r>
                      <a:r>
                        <a:rPr lang="el-GR" sz="1600" b="1" dirty="0" err="1" smtClean="0"/>
                        <a:t>εβδ</a:t>
                      </a:r>
                      <a:r>
                        <a:rPr lang="el-GR" sz="1600" b="1" dirty="0" smtClean="0"/>
                        <a:t>.</a:t>
                      </a:r>
                      <a:endParaRPr lang="el-GR" sz="1600" b="1" dirty="0">
                        <a:latin typeface="Arial" pitchFamily="34" charset="0"/>
                        <a:cs typeface="Arial" pitchFamily="34" charset="0"/>
                      </a:endParaRPr>
                    </a:p>
                  </a:txBody>
                  <a:tcPr>
                    <a:solidFill>
                      <a:srgbClr val="FFC000"/>
                    </a:solidFill>
                  </a:tcPr>
                </a:tc>
                <a:tc>
                  <a:txBody>
                    <a:bodyPr/>
                    <a:lstStyle/>
                    <a:p>
                      <a:pPr algn="ctr"/>
                      <a:r>
                        <a:rPr lang="el-GR" sz="1800" b="1" dirty="0" smtClean="0"/>
                        <a:t>186-208</a:t>
                      </a:r>
                      <a:endParaRPr lang="el-GR" sz="1800" b="1" dirty="0">
                        <a:latin typeface="Arial" pitchFamily="34" charset="0"/>
                        <a:cs typeface="Arial" pitchFamily="34" charset="0"/>
                      </a:endParaRPr>
                    </a:p>
                  </a:txBody>
                  <a:tcPr>
                    <a:solidFill>
                      <a:srgbClr val="FFC000"/>
                    </a:solidFill>
                  </a:tcPr>
                </a:tc>
                <a:tc>
                  <a:txBody>
                    <a:bodyPr/>
                    <a:lstStyle/>
                    <a:p>
                      <a:pPr algn="ctr"/>
                      <a:r>
                        <a:rPr lang="el-GR" sz="1800" b="1" dirty="0" smtClean="0"/>
                        <a:t>166-168</a:t>
                      </a:r>
                      <a:endParaRPr lang="el-GR" sz="1800" b="1" dirty="0">
                        <a:latin typeface="Arial" pitchFamily="34" charset="0"/>
                        <a:cs typeface="Arial" pitchFamily="34" charset="0"/>
                      </a:endParaRPr>
                    </a:p>
                  </a:txBody>
                  <a:tcPr>
                    <a:solidFill>
                      <a:srgbClr val="FFC000"/>
                    </a:solidFill>
                  </a:tcPr>
                </a:tc>
              </a:tr>
            </a:tbl>
          </a:graphicData>
        </a:graphic>
      </p:graphicFrame>
      <p:sp>
        <p:nvSpPr>
          <p:cNvPr id="20529" name="TextBox 3"/>
          <p:cNvSpPr txBox="1">
            <a:spLocks noChangeArrowheads="1"/>
          </p:cNvSpPr>
          <p:nvPr/>
        </p:nvSpPr>
        <p:spPr bwMode="auto">
          <a:xfrm>
            <a:off x="6172202" y="3810001"/>
            <a:ext cx="1887055" cy="338554"/>
          </a:xfrm>
          <a:prstGeom prst="rect">
            <a:avLst/>
          </a:prstGeom>
          <a:noFill/>
          <a:ln w="9525">
            <a:noFill/>
            <a:miter lim="800000"/>
            <a:headEnd/>
            <a:tailEnd/>
          </a:ln>
        </p:spPr>
        <p:txBody>
          <a:bodyPr wrap="none">
            <a:spAutoFit/>
          </a:bodyPr>
          <a:lstStyle/>
          <a:p>
            <a:r>
              <a:rPr lang="en-US" sz="1600"/>
              <a:t>Project</a:t>
            </a:r>
            <a:r>
              <a:rPr lang="el-GR" sz="1600"/>
              <a:t> + Πτυχιακή</a:t>
            </a:r>
          </a:p>
        </p:txBody>
      </p:sp>
      <p:sp>
        <p:nvSpPr>
          <p:cNvPr id="20530" name="TextBox 4"/>
          <p:cNvSpPr txBox="1">
            <a:spLocks noChangeArrowheads="1"/>
          </p:cNvSpPr>
          <p:nvPr/>
        </p:nvSpPr>
        <p:spPr bwMode="auto">
          <a:xfrm>
            <a:off x="6172202" y="4191001"/>
            <a:ext cx="1013419" cy="338554"/>
          </a:xfrm>
          <a:prstGeom prst="rect">
            <a:avLst/>
          </a:prstGeom>
          <a:noFill/>
          <a:ln w="9525">
            <a:noFill/>
            <a:miter lim="800000"/>
            <a:headEnd/>
            <a:tailEnd/>
          </a:ln>
        </p:spPr>
        <p:txBody>
          <a:bodyPr wrap="none">
            <a:spAutoFit/>
          </a:bodyPr>
          <a:lstStyle/>
          <a:p>
            <a:r>
              <a:rPr lang="el-GR" sz="1600"/>
              <a:t>Πτυχιακή</a:t>
            </a:r>
          </a:p>
        </p:txBody>
      </p:sp>
      <p:sp>
        <p:nvSpPr>
          <p:cNvPr id="7" name="2 - Θέση περιεχομένου"/>
          <p:cNvSpPr txBox="1">
            <a:spLocks/>
          </p:cNvSpPr>
          <p:nvPr/>
        </p:nvSpPr>
        <p:spPr>
          <a:xfrm>
            <a:off x="1219200" y="5334000"/>
            <a:ext cx="6629400" cy="762000"/>
          </a:xfrm>
          <a:prstGeom prst="rect">
            <a:avLst/>
          </a:prstGeom>
        </p:spPr>
        <p:style>
          <a:lnRef idx="0">
            <a:schemeClr val="accent1"/>
          </a:lnRef>
          <a:fillRef idx="3">
            <a:schemeClr val="accent1"/>
          </a:fillRef>
          <a:effectRef idx="3">
            <a:schemeClr val="accent1"/>
          </a:effectRef>
          <a:fontRef idx="minor">
            <a:schemeClr val="lt1"/>
          </a:fontRef>
        </p:style>
        <p:txBody>
          <a:bodyPr/>
          <a:lstStyle/>
          <a:p>
            <a:pPr>
              <a:spcBef>
                <a:spcPts val="600"/>
              </a:spcBef>
              <a:buClr>
                <a:srgbClr val="0BD0D9"/>
              </a:buClr>
              <a:buSzPct val="95000"/>
              <a:defRPr/>
            </a:pPr>
            <a:r>
              <a:rPr lang="el-GR" b="1" dirty="0">
                <a:latin typeface="+mn-lt"/>
                <a:cs typeface="+mn-cs"/>
              </a:rPr>
              <a:t>Μικρότερο πλήθος ωρών διδασκαλίας ανά </a:t>
            </a:r>
            <a:r>
              <a:rPr lang="el-GR" b="1" dirty="0" smtClean="0">
                <a:latin typeface="+mn-lt"/>
                <a:cs typeface="+mn-cs"/>
              </a:rPr>
              <a:t>εβδομάδα</a:t>
            </a:r>
            <a:endParaRPr lang="el-GR" b="1" dirty="0">
              <a:latin typeface="+mn-lt"/>
              <a:cs typeface="+mn-cs"/>
            </a:endParaRPr>
          </a:p>
          <a:p>
            <a:pPr marL="273050" indent="-273050">
              <a:spcBef>
                <a:spcPts val="600"/>
              </a:spcBef>
              <a:buClr>
                <a:srgbClr val="0BD0D9"/>
              </a:buClr>
              <a:buSzPct val="95000"/>
              <a:defRPr/>
            </a:pPr>
            <a:r>
              <a:rPr lang="el-GR" b="1" dirty="0">
                <a:latin typeface="+mn-lt"/>
                <a:cs typeface="+mn-cs"/>
              </a:rPr>
              <a:t>Μία ημέρα ελεύθερη για διάβασμα στο σπίτι τα 2 πρώτα </a:t>
            </a:r>
            <a:r>
              <a:rPr lang="el-GR" b="1" dirty="0" smtClean="0">
                <a:latin typeface="+mn-lt"/>
                <a:cs typeface="+mn-cs"/>
              </a:rPr>
              <a:t>έτη</a:t>
            </a:r>
            <a:endParaRPr lang="el-GR" b="1" dirty="0">
              <a:latin typeface="+mn-lt"/>
              <a:cs typeface="+mn-cs"/>
            </a:endParaRPr>
          </a:p>
          <a:p>
            <a:pPr marL="273050" indent="-273050">
              <a:spcBef>
                <a:spcPts val="600"/>
              </a:spcBef>
              <a:buClr>
                <a:srgbClr val="0BD0D9"/>
              </a:buClr>
              <a:buSzPct val="95000"/>
              <a:buFont typeface="Wingdings 2" pitchFamily="18" charset="2"/>
              <a:buNone/>
              <a:defRPr/>
            </a:pPr>
            <a:r>
              <a:rPr lang="el-GR" b="1" dirty="0">
                <a:latin typeface="+mn-lt"/>
                <a:cs typeface="+mn-cs"/>
              </a:rPr>
              <a:t>	</a:t>
            </a:r>
            <a:endParaRPr lang="el-GR" sz="1000" b="1" dirty="0">
              <a:latin typeface="+mn-lt"/>
              <a:cs typeface="+mn-cs"/>
            </a:endParaRPr>
          </a:p>
        </p:txBody>
      </p:sp>
      <p:sp>
        <p:nvSpPr>
          <p:cNvPr id="9" name="Title 1"/>
          <p:cNvSpPr>
            <a:spLocks noGrp="1"/>
          </p:cNvSpPr>
          <p:nvPr/>
        </p:nvSpPr>
        <p:spPr>
          <a:xfrm>
            <a:off x="228600" y="76200"/>
            <a:ext cx="57912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Λιγότερες Ώρες Διδασκαλίας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810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44" name="Rectangle 43"/>
          <p:cNvSpPr/>
          <p:nvPr/>
        </p:nvSpPr>
        <p:spPr>
          <a:xfrm>
            <a:off x="2438400" y="5105400"/>
            <a:ext cx="1676400" cy="304800"/>
          </a:xfrm>
          <a:prstGeom prst="rect">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Β/Ε ΠΜ</a:t>
            </a:r>
            <a:r>
              <a:rPr lang="en-US" sz="1600" dirty="0">
                <a:solidFill>
                  <a:schemeClr val="tx1"/>
                </a:solidFill>
              </a:rPr>
              <a:t> </a:t>
            </a:r>
            <a:r>
              <a:rPr lang="el-GR" sz="1600" dirty="0">
                <a:solidFill>
                  <a:schemeClr val="tx1"/>
                </a:solidFill>
              </a:rPr>
              <a:t>Ε</a:t>
            </a:r>
            <a:r>
              <a:rPr lang="el-GR" sz="1600" baseline="-25000" dirty="0">
                <a:solidFill>
                  <a:schemeClr val="tx1"/>
                </a:solidFill>
              </a:rPr>
              <a:t>Χ</a:t>
            </a:r>
          </a:p>
        </p:txBody>
      </p:sp>
      <p:sp>
        <p:nvSpPr>
          <p:cNvPr id="26" name="Rectangle 25"/>
          <p:cNvSpPr/>
          <p:nvPr/>
        </p:nvSpPr>
        <p:spPr>
          <a:xfrm>
            <a:off x="3810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7" name="Rectangle 26"/>
          <p:cNvSpPr/>
          <p:nvPr/>
        </p:nvSpPr>
        <p:spPr>
          <a:xfrm>
            <a:off x="3810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28" name="Rectangle 27"/>
          <p:cNvSpPr/>
          <p:nvPr/>
        </p:nvSpPr>
        <p:spPr>
          <a:xfrm>
            <a:off x="3810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30" name="Rectangle 29"/>
          <p:cNvSpPr/>
          <p:nvPr/>
        </p:nvSpPr>
        <p:spPr>
          <a:xfrm>
            <a:off x="3810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1" name="Rectangle 30"/>
          <p:cNvSpPr/>
          <p:nvPr/>
        </p:nvSpPr>
        <p:spPr>
          <a:xfrm>
            <a:off x="1371600" y="1752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2" name="Rectangle 31"/>
          <p:cNvSpPr/>
          <p:nvPr/>
        </p:nvSpPr>
        <p:spPr>
          <a:xfrm>
            <a:off x="1371600" y="2514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3" name="Rectangle 32"/>
          <p:cNvSpPr/>
          <p:nvPr/>
        </p:nvSpPr>
        <p:spPr>
          <a:xfrm>
            <a:off x="1371600" y="2895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4" name="Rectangle 33"/>
          <p:cNvSpPr/>
          <p:nvPr/>
        </p:nvSpPr>
        <p:spPr>
          <a:xfrm>
            <a:off x="1371600" y="2133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5" name="Rectangle 34"/>
          <p:cNvSpPr/>
          <p:nvPr/>
        </p:nvSpPr>
        <p:spPr>
          <a:xfrm>
            <a:off x="1371600" y="57912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40" name="Straight Arrow Connector 39"/>
          <p:cNvCxnSpPr/>
          <p:nvPr/>
        </p:nvCxnSpPr>
        <p:spPr>
          <a:xfrm flipH="1">
            <a:off x="1447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209800" y="3276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2209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1447800" y="5486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540" name="TextBox 43"/>
          <p:cNvSpPr txBox="1">
            <a:spLocks noChangeArrowheads="1"/>
          </p:cNvSpPr>
          <p:nvPr/>
        </p:nvSpPr>
        <p:spPr bwMode="auto">
          <a:xfrm>
            <a:off x="76203" y="762000"/>
            <a:ext cx="9067799" cy="461665"/>
          </a:xfrm>
          <a:prstGeom prst="rect">
            <a:avLst/>
          </a:prstGeom>
          <a:noFill/>
          <a:ln w="9525">
            <a:noFill/>
            <a:miter lim="800000"/>
            <a:headEnd/>
            <a:tailEnd/>
          </a:ln>
        </p:spPr>
        <p:txBody>
          <a:bodyPr wrap="square">
            <a:spAutoFit/>
          </a:bodyPr>
          <a:lstStyle/>
          <a:p>
            <a:r>
              <a:rPr lang="el-GR" sz="2400" b="1" dirty="0" smtClean="0">
                <a:solidFill>
                  <a:srgbClr val="002060"/>
                </a:solidFill>
              </a:rPr>
              <a:t>Σε βάθος γνώση του περιεχομένου μίας ειδίκευσης Ε</a:t>
            </a:r>
            <a:r>
              <a:rPr lang="el-GR" sz="2400" b="1" baseline="-25000" dirty="0" smtClean="0">
                <a:solidFill>
                  <a:srgbClr val="002060"/>
                </a:solidFill>
              </a:rPr>
              <a:t>Χ </a:t>
            </a:r>
            <a:r>
              <a:rPr lang="el-GR" b="1" dirty="0" smtClean="0">
                <a:solidFill>
                  <a:srgbClr val="002060"/>
                </a:solidFill>
              </a:rPr>
              <a:t>(Χ=1,..,6)</a:t>
            </a:r>
            <a:endParaRPr lang="el-GR" b="1" baseline="-25000" dirty="0">
              <a:solidFill>
                <a:srgbClr val="002060"/>
              </a:solidFill>
            </a:endParaRPr>
          </a:p>
        </p:txBody>
      </p:sp>
      <p:sp>
        <p:nvSpPr>
          <p:cNvPr id="45" name="Rectangle 44"/>
          <p:cNvSpPr/>
          <p:nvPr/>
        </p:nvSpPr>
        <p:spPr>
          <a:xfrm>
            <a:off x="3810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3 ΕΥΜ</a:t>
            </a:r>
          </a:p>
        </p:txBody>
      </p:sp>
      <p:sp>
        <p:nvSpPr>
          <p:cNvPr id="46" name="Rectangle 45"/>
          <p:cNvSpPr/>
          <p:nvPr/>
        </p:nvSpPr>
        <p:spPr>
          <a:xfrm>
            <a:off x="2438400" y="3581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7" name="Rectangle 46"/>
          <p:cNvSpPr/>
          <p:nvPr/>
        </p:nvSpPr>
        <p:spPr>
          <a:xfrm>
            <a:off x="2438400" y="3886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Χ</a:t>
            </a:r>
          </a:p>
        </p:txBody>
      </p:sp>
      <p:sp>
        <p:nvSpPr>
          <p:cNvPr id="48" name="Rectangle 47"/>
          <p:cNvSpPr/>
          <p:nvPr/>
        </p:nvSpPr>
        <p:spPr>
          <a:xfrm>
            <a:off x="2438400" y="4800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Χ</a:t>
            </a:r>
          </a:p>
        </p:txBody>
      </p:sp>
      <p:sp>
        <p:nvSpPr>
          <p:cNvPr id="49" name="Rectangle 48"/>
          <p:cNvSpPr/>
          <p:nvPr/>
        </p:nvSpPr>
        <p:spPr>
          <a:xfrm>
            <a:off x="2438400" y="4495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50" name="Rectangle 49"/>
          <p:cNvSpPr/>
          <p:nvPr/>
        </p:nvSpPr>
        <p:spPr>
          <a:xfrm>
            <a:off x="2438400" y="41910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a:t>
            </a:r>
          </a:p>
        </p:txBody>
      </p:sp>
      <p:sp>
        <p:nvSpPr>
          <p:cNvPr id="21549" name="TextBox 51"/>
          <p:cNvSpPr txBox="1">
            <a:spLocks noChangeArrowheads="1"/>
          </p:cNvSpPr>
          <p:nvPr/>
        </p:nvSpPr>
        <p:spPr bwMode="auto">
          <a:xfrm>
            <a:off x="2057400" y="3276600"/>
            <a:ext cx="312906" cy="369332"/>
          </a:xfrm>
          <a:prstGeom prst="rect">
            <a:avLst/>
          </a:prstGeom>
          <a:noFill/>
          <a:ln w="9525">
            <a:noFill/>
            <a:miter lim="800000"/>
            <a:headEnd/>
            <a:tailEnd/>
          </a:ln>
        </p:spPr>
        <p:txBody>
          <a:bodyPr wrap="none">
            <a:spAutoFit/>
          </a:bodyPr>
          <a:lstStyle/>
          <a:p>
            <a:r>
              <a:rPr lang="el-GR"/>
              <a:t>ή</a:t>
            </a:r>
          </a:p>
        </p:txBody>
      </p:sp>
      <p:sp>
        <p:nvSpPr>
          <p:cNvPr id="51"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58" name="Content Placeholder 57"/>
          <p:cNvSpPr>
            <a:spLocks noGrp="1"/>
          </p:cNvSpPr>
          <p:nvPr>
            <p:ph idx="1"/>
          </p:nvPr>
        </p:nvSpPr>
        <p:spPr>
          <a:xfrm>
            <a:off x="4495800" y="1219200"/>
            <a:ext cx="4648200" cy="3886200"/>
          </a:xfrm>
        </p:spPr>
        <p:txBody>
          <a:bodyPr/>
          <a:lstStyle/>
          <a:p>
            <a:r>
              <a:rPr lang="el-GR" sz="2000" dirty="0" smtClean="0"/>
              <a:t>Επιλογή Κατεύθυνσης Α ή Β στην οποία ανήκει η ειδίκευση Ε</a:t>
            </a:r>
            <a:r>
              <a:rPr lang="el-GR" sz="2000" baseline="-25000" dirty="0" smtClean="0"/>
              <a:t>Χ</a:t>
            </a:r>
          </a:p>
          <a:p>
            <a:r>
              <a:rPr lang="el-GR" sz="2000" dirty="0" smtClean="0"/>
              <a:t>2 ΕΥΜ της ειδίκευσης Ε</a:t>
            </a:r>
            <a:r>
              <a:rPr lang="el-GR" sz="2000" baseline="-25000" dirty="0" smtClean="0"/>
              <a:t>Χ</a:t>
            </a:r>
          </a:p>
          <a:p>
            <a:r>
              <a:rPr lang="el-GR" sz="2000" dirty="0" smtClean="0"/>
              <a:t>2 επιπλέον ΕΥΜ* της κατεύθυνσης</a:t>
            </a:r>
          </a:p>
          <a:p>
            <a:r>
              <a:rPr lang="el-GR" sz="2000" dirty="0" smtClean="0"/>
              <a:t>1 από 2 </a:t>
            </a:r>
            <a:r>
              <a:rPr lang="en-US" sz="2000" dirty="0" smtClean="0"/>
              <a:t>project </a:t>
            </a:r>
            <a:r>
              <a:rPr lang="el-GR" sz="2000" dirty="0" smtClean="0"/>
              <a:t>της Κατεύθυνσης</a:t>
            </a:r>
          </a:p>
          <a:p>
            <a:pPr lvl="1"/>
            <a:r>
              <a:rPr lang="el-GR" sz="1800" dirty="0" smtClean="0"/>
              <a:t>που μπορεί να σχετίζεται </a:t>
            </a:r>
            <a:br>
              <a:rPr lang="el-GR" sz="1800" dirty="0" smtClean="0"/>
            </a:br>
            <a:r>
              <a:rPr lang="el-GR" sz="1800" dirty="0" smtClean="0"/>
              <a:t>με την ειδίκευση</a:t>
            </a:r>
            <a:endParaRPr lang="en-US" sz="1800" dirty="0" smtClean="0"/>
          </a:p>
          <a:p>
            <a:r>
              <a:rPr lang="en-US" sz="2000" dirty="0" smtClean="0"/>
              <a:t>4 </a:t>
            </a:r>
            <a:r>
              <a:rPr lang="el-GR" sz="2000" dirty="0" smtClean="0"/>
              <a:t>βασικά ΠΜ της Ειδίκευσης Ε</a:t>
            </a:r>
            <a:r>
              <a:rPr lang="el-GR" sz="2000" baseline="-25000" dirty="0" smtClean="0"/>
              <a:t>Χ</a:t>
            </a:r>
            <a:endParaRPr lang="el-GR" sz="2000" dirty="0" smtClean="0"/>
          </a:p>
          <a:p>
            <a:r>
              <a:rPr lang="el-GR" sz="2000" dirty="0" smtClean="0"/>
              <a:t>4-6 επιπλέον βασικά ή επιλογής της Ειδίκευσης Ε</a:t>
            </a:r>
            <a:r>
              <a:rPr lang="el-GR" sz="2000" baseline="-25000" dirty="0" smtClean="0"/>
              <a:t>Χ</a:t>
            </a:r>
            <a:r>
              <a:rPr lang="el-GR" sz="2000" dirty="0" smtClean="0"/>
              <a:t> </a:t>
            </a:r>
            <a:r>
              <a:rPr lang="en-US" sz="2000" dirty="0" smtClean="0"/>
              <a:t>(</a:t>
            </a:r>
            <a:r>
              <a:rPr lang="el-GR" sz="2000" dirty="0" smtClean="0">
                <a:solidFill>
                  <a:srgbClr val="C00000"/>
                </a:solidFill>
              </a:rPr>
              <a:t>εάν το επιθυμούν</a:t>
            </a:r>
            <a:r>
              <a:rPr lang="el-GR" sz="2000" dirty="0" smtClean="0"/>
              <a:t>), ή </a:t>
            </a:r>
            <a:r>
              <a:rPr lang="el-GR" sz="2000" dirty="0" smtClean="0">
                <a:latin typeface="Constantia" pitchFamily="18" charset="0"/>
              </a:rPr>
              <a:t>οποιαδήποτε μαθήματα επιλογής </a:t>
            </a:r>
            <a:br>
              <a:rPr lang="el-GR" sz="2000" dirty="0" smtClean="0">
                <a:latin typeface="Constantia" pitchFamily="18" charset="0"/>
              </a:rPr>
            </a:br>
            <a:r>
              <a:rPr lang="el-GR" sz="2000" dirty="0" smtClean="0">
                <a:latin typeface="Constantia" pitchFamily="18" charset="0"/>
              </a:rPr>
              <a:t>ανεξαρτήτως κατεύθυνσης</a:t>
            </a:r>
            <a:endParaRPr lang="el-GR" sz="2000" dirty="0" smtClean="0"/>
          </a:p>
          <a:p>
            <a:r>
              <a:rPr lang="el-GR" sz="2000" dirty="0" smtClean="0"/>
              <a:t>2 ελεύθερα μαθήματα </a:t>
            </a:r>
          </a:p>
          <a:p>
            <a:pPr lvl="1"/>
            <a:r>
              <a:rPr lang="el-GR" sz="1800" dirty="0" smtClean="0"/>
              <a:t>(π.χ. 1 επιπλέον </a:t>
            </a:r>
            <a:r>
              <a:rPr lang="en-US" sz="1800" dirty="0" smtClean="0"/>
              <a:t>project </a:t>
            </a:r>
            <a:r>
              <a:rPr lang="el-GR" sz="1800" dirty="0" smtClean="0"/>
              <a:t/>
            </a:r>
            <a:br>
              <a:rPr lang="el-GR" sz="1800" dirty="0" smtClean="0"/>
            </a:br>
            <a:r>
              <a:rPr lang="el-GR" sz="1800" dirty="0" smtClean="0"/>
              <a:t>και από την άλλη Κατεύθυνση)</a:t>
            </a:r>
            <a:endParaRPr lang="el-GR" sz="1800" dirty="0"/>
          </a:p>
        </p:txBody>
      </p:sp>
      <p:sp>
        <p:nvSpPr>
          <p:cNvPr id="61" name="TextBox 60"/>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(Χ,Υ=1-3 ή 4-6) </a:t>
            </a:r>
            <a:r>
              <a:rPr lang="el-GR" sz="2400" b="1" dirty="0" smtClean="0">
                <a:solidFill>
                  <a:srgbClr val="002060"/>
                </a:solidFill>
              </a:rPr>
              <a:t>της ίδιας κατεύθυνσης</a:t>
            </a:r>
            <a:endParaRPr lang="el-GR" b="1" baseline="-25000" dirty="0">
              <a:solidFill>
                <a:srgbClr val="002060"/>
              </a:solidFill>
            </a:endParaRPr>
          </a:p>
        </p:txBody>
      </p:sp>
      <p:sp>
        <p:nvSpPr>
          <p:cNvPr id="27"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28" name="Content Placeholder 57"/>
          <p:cNvSpPr txBox="1">
            <a:spLocks/>
          </p:cNvSpPr>
          <p:nvPr/>
        </p:nvSpPr>
        <p:spPr>
          <a:xfrm>
            <a:off x="4572000" y="1600200"/>
            <a:ext cx="43434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ανήκουν οι ειδικεύσεις </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και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endParaRPr kumimoji="0" lang="el-GR" sz="2000" b="1" i="0" u="none" strike="noStrike" kern="1200" cap="none" spc="0" normalizeH="0" baseline="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ελεύθερα μαθήματα </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r>
              <a:rPr kumimoji="0" lang="el-GR" sz="1800" b="1" i="0" u="none" strike="noStrike" kern="1200" cap="none" spc="0" normalizeH="0" baseline="0" noProof="0" dirty="0" smtClean="0">
                <a:ln>
                  <a:noFill/>
                </a:ln>
                <a:solidFill>
                  <a:schemeClr val="tx1"/>
                </a:solidFill>
                <a:effectLst/>
                <a:uLnTx/>
                <a:uFillTx/>
                <a:latin typeface="+mn-lt"/>
                <a:ea typeface="+mn-ea"/>
                <a:cs typeface="+mn-cs"/>
              </a:rPr>
              <a:t>(π.χ. 1 επιπλέον </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1800" b="1" i="0" u="none" strike="noStrike" kern="1200" cap="none" spc="0" normalizeH="0" baseline="0" noProof="0" dirty="0" smtClean="0">
                <a:ln>
                  <a:noFill/>
                </a:ln>
                <a:solidFill>
                  <a:schemeClr val="tx1"/>
                </a:solidFill>
                <a:effectLst/>
                <a:uLnTx/>
                <a:uFillTx/>
                <a:latin typeface="+mn-lt"/>
                <a:ea typeface="+mn-ea"/>
                <a:cs typeface="+mn-cs"/>
              </a:rPr>
              <a:t/>
            </a:r>
            <a:br>
              <a:rPr kumimoji="0" lang="el-GR" sz="1800" b="1" i="0" u="none" strike="noStrike" kern="1200" cap="none" spc="0" normalizeH="0" baseline="0" noProof="0" dirty="0" smtClean="0">
                <a:ln>
                  <a:noFill/>
                </a:ln>
                <a:solidFill>
                  <a:schemeClr val="tx1"/>
                </a:solidFill>
                <a:effectLst/>
                <a:uLnTx/>
                <a:uFillTx/>
                <a:latin typeface="+mn-lt"/>
                <a:ea typeface="+mn-ea"/>
                <a:cs typeface="+mn-cs"/>
              </a:rPr>
            </a:br>
            <a:r>
              <a:rPr kumimoji="0" lang="el-GR" sz="1800" b="1" i="0" u="none" strike="noStrike" kern="1200" cap="none" spc="0" normalizeH="0" baseline="0" noProof="0" dirty="0" smtClean="0">
                <a:ln>
                  <a:noFill/>
                </a:ln>
                <a:solidFill>
                  <a:schemeClr val="tx1"/>
                </a:solidFill>
                <a:effectLst/>
                <a:uLnTx/>
                <a:uFillTx/>
                <a:latin typeface="+mn-lt"/>
                <a:ea typeface="+mn-ea"/>
                <a:cs typeface="+mn-cs"/>
              </a:rPr>
              <a:t>και από την άλλη Κατεύθυνση)</a:t>
            </a:r>
            <a:endParaRPr kumimoji="0" lang="el-GR" sz="1800" b="1" i="0" u="none" strike="noStrike" kern="1200" cap="none" spc="0" normalizeH="0" baseline="0" noProof="0" dirty="0">
              <a:ln>
                <a:noFill/>
              </a:ln>
              <a:solidFill>
                <a:schemeClr val="tx1"/>
              </a:solidFill>
              <a:effectLst/>
              <a:uLnTx/>
              <a:uFillTx/>
              <a:latin typeface="+mn-lt"/>
              <a:ea typeface="+mn-ea"/>
              <a:cs typeface="+mn-cs"/>
            </a:endParaRPr>
          </a:p>
        </p:txBody>
      </p:sp>
      <p:sp>
        <p:nvSpPr>
          <p:cNvPr id="29" name="Rectangle 28"/>
          <p:cNvSpPr/>
          <p:nvPr/>
        </p:nvSpPr>
        <p:spPr>
          <a:xfrm>
            <a:off x="5334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30" name="Rectangle 29"/>
          <p:cNvSpPr/>
          <p:nvPr/>
        </p:nvSpPr>
        <p:spPr>
          <a:xfrm>
            <a:off x="5334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5334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2" name="Rectangle 31"/>
          <p:cNvSpPr/>
          <p:nvPr/>
        </p:nvSpPr>
        <p:spPr>
          <a:xfrm>
            <a:off x="5334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33" name="Rectangle 32"/>
          <p:cNvSpPr/>
          <p:nvPr/>
        </p:nvSpPr>
        <p:spPr>
          <a:xfrm>
            <a:off x="1524000" y="19050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4" name="Rectangle 33"/>
          <p:cNvSpPr/>
          <p:nvPr/>
        </p:nvSpPr>
        <p:spPr>
          <a:xfrm>
            <a:off x="1524000" y="26670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5" name="Rectangle 34"/>
          <p:cNvSpPr/>
          <p:nvPr/>
        </p:nvSpPr>
        <p:spPr>
          <a:xfrm>
            <a:off x="1524000" y="30480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6" name="Rectangle 35"/>
          <p:cNvSpPr/>
          <p:nvPr/>
        </p:nvSpPr>
        <p:spPr>
          <a:xfrm>
            <a:off x="1524000" y="22860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7" name="Rectangle 36"/>
          <p:cNvSpPr/>
          <p:nvPr/>
        </p:nvSpPr>
        <p:spPr>
          <a:xfrm>
            <a:off x="1524000" y="5943600"/>
            <a:ext cx="16764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cxnSp>
        <p:nvCxnSpPr>
          <p:cNvPr id="38" name="Straight Arrow Connector 37"/>
          <p:cNvCxnSpPr/>
          <p:nvPr/>
        </p:nvCxnSpPr>
        <p:spPr>
          <a:xfrm flipH="1">
            <a:off x="1600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362200" y="34290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362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600200" y="56388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334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3" name="Rectangle 42"/>
          <p:cNvSpPr/>
          <p:nvPr/>
        </p:nvSpPr>
        <p:spPr>
          <a:xfrm>
            <a:off x="5334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44" name="Rectangle 43"/>
          <p:cNvSpPr/>
          <p:nvPr/>
        </p:nvSpPr>
        <p:spPr>
          <a:xfrm>
            <a:off x="2590800" y="37338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5" name="Rectangle 44"/>
          <p:cNvSpPr/>
          <p:nvPr/>
        </p:nvSpPr>
        <p:spPr>
          <a:xfrm>
            <a:off x="2590800" y="4038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46" name="Rectangle 45"/>
          <p:cNvSpPr/>
          <p:nvPr/>
        </p:nvSpPr>
        <p:spPr>
          <a:xfrm>
            <a:off x="2590800" y="49530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47" name="Rectangle 46"/>
          <p:cNvSpPr/>
          <p:nvPr/>
        </p:nvSpPr>
        <p:spPr>
          <a:xfrm>
            <a:off x="2590800" y="4648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48" name="Rectangle 47"/>
          <p:cNvSpPr/>
          <p:nvPr/>
        </p:nvSpPr>
        <p:spPr>
          <a:xfrm>
            <a:off x="2590800" y="43434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Y</a:t>
            </a:r>
            <a:endParaRPr lang="el-GR" sz="1600" baseline="-25000" dirty="0">
              <a:solidFill>
                <a:schemeClr val="tx1"/>
              </a:solidFill>
            </a:endParaRPr>
          </a:p>
        </p:txBody>
      </p:sp>
      <p:sp>
        <p:nvSpPr>
          <p:cNvPr id="49" name="Rectangle 48"/>
          <p:cNvSpPr/>
          <p:nvPr/>
        </p:nvSpPr>
        <p:spPr>
          <a:xfrm>
            <a:off x="2590800" y="52578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Y</a:t>
            </a:r>
            <a:endParaRPr lang="el-GR" sz="1600" baseline="-25000" dirty="0">
              <a:solidFill>
                <a:schemeClr val="tx1"/>
              </a:solidFill>
            </a:endParaRPr>
          </a:p>
        </p:txBody>
      </p:sp>
      <p:sp>
        <p:nvSpPr>
          <p:cNvPr id="50" name="TextBox 66"/>
          <p:cNvSpPr txBox="1">
            <a:spLocks noChangeArrowheads="1"/>
          </p:cNvSpPr>
          <p:nvPr/>
        </p:nvSpPr>
        <p:spPr bwMode="auto">
          <a:xfrm>
            <a:off x="2201864" y="3429000"/>
            <a:ext cx="312906" cy="369332"/>
          </a:xfrm>
          <a:prstGeom prst="rect">
            <a:avLst/>
          </a:prstGeom>
          <a:noFill/>
          <a:ln w="9525">
            <a:noFill/>
            <a:miter lim="800000"/>
            <a:headEnd/>
            <a:tailEnd/>
          </a:ln>
        </p:spPr>
        <p:txBody>
          <a:bodyPr wrap="none">
            <a:spAutoFit/>
          </a:bodyPr>
          <a:lstStyle/>
          <a:p>
            <a:r>
              <a:rPr lang="el-GR"/>
              <a:t>ή</a:t>
            </a:r>
          </a:p>
        </p:txBody>
      </p:sp>
      <p:sp>
        <p:nvSpPr>
          <p:cNvPr id="52" name="TextBox 51"/>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Γνώση του περιεχομένου 2 ειδικεύσεων Ε</a:t>
            </a:r>
            <a:r>
              <a:rPr lang="el-GR" sz="2400" b="1" baseline="-25000" dirty="0" smtClean="0">
                <a:solidFill>
                  <a:srgbClr val="002060"/>
                </a:solidFill>
              </a:rPr>
              <a:t>Χ </a:t>
            </a:r>
            <a:r>
              <a:rPr lang="el-GR" sz="2400" b="1" dirty="0" smtClean="0">
                <a:solidFill>
                  <a:srgbClr val="002060"/>
                </a:solidFill>
              </a:rPr>
              <a:t>και Ε</a:t>
            </a:r>
            <a:r>
              <a:rPr lang="el-GR" sz="2400" b="1" baseline="-25000" dirty="0" smtClean="0">
                <a:solidFill>
                  <a:srgbClr val="002060"/>
                </a:solidFill>
              </a:rPr>
              <a:t>Υ </a:t>
            </a:r>
            <a:r>
              <a:rPr lang="el-GR" b="1" dirty="0" smtClean="0">
                <a:solidFill>
                  <a:srgbClr val="002060"/>
                </a:solidFill>
              </a:rPr>
              <a:t>(Χ=1-3 &amp; Υ=4-6) </a:t>
            </a:r>
            <a:r>
              <a:rPr lang="el-GR" sz="2400" b="1" dirty="0" smtClean="0">
                <a:solidFill>
                  <a:srgbClr val="002060"/>
                </a:solidFill>
              </a:rPr>
              <a:t>διαφορετικών κατευθύνσεων</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9812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 στην οποία ανήκει η ειδίκευση</a:t>
            </a:r>
            <a:br>
              <a:rPr kumimoji="0" lang="el-GR" sz="2000" b="1" i="0" u="none" strike="noStrike" kern="1200" cap="none" spc="0" normalizeH="0" baseline="0" noProof="0" dirty="0" smtClean="0">
                <a:ln>
                  <a:noFill/>
                </a:ln>
                <a:solidFill>
                  <a:schemeClr val="tx1"/>
                </a:solidFill>
                <a:effectLst/>
                <a:uLnTx/>
                <a:uFillTx/>
                <a:latin typeface="+mn-lt"/>
                <a:ea typeface="+mn-ea"/>
                <a:cs typeface="+mn-cs"/>
              </a:rPr>
            </a:br>
            <a:r>
              <a:rPr kumimoji="0" lang="el-GR" sz="2000" b="1" i="0" u="none" strike="noStrike" kern="1200" cap="none" spc="0" normalizeH="0" baseline="0" noProof="0" dirty="0" smtClean="0">
                <a:ln>
                  <a:noFill/>
                </a:ln>
                <a:solidFill>
                  <a:schemeClr val="tx1"/>
                </a:solidFill>
                <a:effectLst/>
                <a:uLnTx/>
                <a:uFillTx/>
                <a:latin typeface="+mn-lt"/>
                <a:ea typeface="+mn-ea"/>
                <a:cs typeface="+mn-cs"/>
              </a:rPr>
              <a:t>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 </a:t>
            </a:r>
            <a:r>
              <a:rPr lang="el-GR" sz="2000" b="1" dirty="0" smtClean="0">
                <a:solidFill>
                  <a:srgbClr val="002060"/>
                </a:solidFill>
                <a:latin typeface="Constantia" pitchFamily="18" charset="0"/>
              </a:rPr>
              <a:t>ή Ε</a:t>
            </a:r>
            <a:r>
              <a:rPr lang="el-GR" sz="2000" b="1" baseline="-25000" dirty="0" smtClean="0">
                <a:solidFill>
                  <a:srgbClr val="002060"/>
                </a:solidFill>
                <a:latin typeface="Constantia" pitchFamily="18" charset="0"/>
              </a:rPr>
              <a:t>Υ </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ΕΥΜ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p>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2 </a:t>
            </a:r>
            <a:r>
              <a:rPr lang="el-GR" sz="2000" b="1" dirty="0" smtClean="0">
                <a:latin typeface="Constantia" pitchFamily="18" charset="0"/>
              </a:rPr>
              <a:t>ΕΥΜ της ειδίκευσης Ε</a:t>
            </a:r>
            <a:r>
              <a:rPr lang="el-GR" sz="2000" b="1" baseline="-25000" dirty="0" smtClean="0">
                <a:latin typeface="Constantia" pitchFamily="18" charset="0"/>
              </a:rPr>
              <a:t>Υ</a:t>
            </a:r>
          </a:p>
          <a:p>
            <a:pPr marL="273050" indent="-273050">
              <a:spcBef>
                <a:spcPct val="20000"/>
              </a:spcBef>
              <a:buClr>
                <a:srgbClr val="0BD0D9"/>
              </a:buClr>
              <a:buSzPct val="95000"/>
              <a:buFont typeface="Wingdings 2" pitchFamily="18" charset="2"/>
              <a:buChar char=""/>
            </a:pPr>
            <a:r>
              <a:rPr lang="el-GR" sz="2000" b="1" dirty="0" smtClean="0">
                <a:latin typeface="+mn-lt"/>
                <a:cs typeface="+mn-cs"/>
              </a:rPr>
              <a:t>2 επιπλέον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που μπορεί να σχετίζεται </a:t>
            </a:r>
            <a:br>
              <a:rPr lang="el-GR" b="1" dirty="0" smtClean="0">
                <a:latin typeface="+mn-lt"/>
                <a:cs typeface="+mn-cs"/>
              </a:rPr>
            </a:br>
            <a:r>
              <a:rPr lang="el-GR" b="1" dirty="0" smtClean="0">
                <a:latin typeface="+mn-lt"/>
                <a:cs typeface="+mn-cs"/>
              </a:rPr>
              <a:t>με τη μία από τις δύο ειδικεύσεις</a:t>
            </a:r>
            <a:endParaRPr lang="en-US" b="1" dirty="0" smtClean="0">
              <a:latin typeface="+mn-lt"/>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της Ειδίκευσης Ε</a:t>
            </a:r>
            <a:r>
              <a:rPr kumimoji="0" lang="el-GR" sz="2000" b="1" i="0" u="none" strike="noStrike" kern="1200" cap="none" spc="0" normalizeH="0" baseline="-25000" noProof="0" dirty="0" smtClean="0">
                <a:ln>
                  <a:noFill/>
                </a:ln>
                <a:solidFill>
                  <a:schemeClr val="tx1"/>
                </a:solidFill>
                <a:effectLst/>
                <a:uLnTx/>
                <a:uFillTx/>
                <a:latin typeface="+mn-lt"/>
                <a:ea typeface="+mn-ea"/>
                <a:cs typeface="+mn-cs"/>
              </a:rPr>
              <a:t>Χ</a:t>
            </a: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273050" lvl="0" indent="-273050">
              <a:spcBef>
                <a:spcPct val="20000"/>
              </a:spcBef>
              <a:buClr>
                <a:srgbClr val="0BD0D9"/>
              </a:buClr>
              <a:buSzPct val="95000"/>
              <a:buFont typeface="Wingdings 2" pitchFamily="18" charset="2"/>
              <a:buChar char=""/>
              <a:defRPr/>
            </a:pPr>
            <a:r>
              <a:rPr lang="en-US" sz="2000" b="1" dirty="0" smtClean="0">
                <a:latin typeface="Constantia" pitchFamily="18" charset="0"/>
              </a:rPr>
              <a:t>4 </a:t>
            </a:r>
            <a:r>
              <a:rPr lang="el-GR" sz="2000" b="1" dirty="0" smtClean="0">
                <a:latin typeface="Constantia" pitchFamily="18" charset="0"/>
              </a:rPr>
              <a:t>βασικά ΠΜ της Ειδίκευσης Ε</a:t>
            </a:r>
            <a:r>
              <a:rPr lang="el-GR" sz="2000" b="1" baseline="-25000" dirty="0" smtClean="0">
                <a:latin typeface="Constantia" pitchFamily="18" charset="0"/>
              </a:rPr>
              <a:t>Υ</a:t>
            </a:r>
            <a:endParaRPr lang="el-GR" sz="2000" b="1" dirty="0" smtClean="0">
              <a:latin typeface="Constantia" pitchFamily="18" charset="0"/>
            </a:endParaRPr>
          </a:p>
        </p:txBody>
      </p:sp>
      <p:sp>
        <p:nvSpPr>
          <p:cNvPr id="28" name="Rectangle 27"/>
          <p:cNvSpPr/>
          <p:nvPr/>
        </p:nvSpPr>
        <p:spPr>
          <a:xfrm>
            <a:off x="4572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9" name="Rectangle 28"/>
          <p:cNvSpPr/>
          <p:nvPr/>
        </p:nvSpPr>
        <p:spPr>
          <a:xfrm>
            <a:off x="4572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n-US" sz="1600" baseline="-25000" dirty="0">
                <a:solidFill>
                  <a:schemeClr val="tx1"/>
                </a:solidFill>
              </a:rPr>
              <a:t>X</a:t>
            </a:r>
            <a:endParaRPr lang="el-GR" sz="1600" baseline="-25000" dirty="0">
              <a:solidFill>
                <a:schemeClr val="tx1"/>
              </a:solidFill>
            </a:endParaRPr>
          </a:p>
        </p:txBody>
      </p:sp>
      <p:sp>
        <p:nvSpPr>
          <p:cNvPr id="30" name="Rectangle 29"/>
          <p:cNvSpPr/>
          <p:nvPr/>
        </p:nvSpPr>
        <p:spPr>
          <a:xfrm>
            <a:off x="4572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n-US" sz="1600" baseline="-25000" dirty="0">
                <a:solidFill>
                  <a:schemeClr val="tx1"/>
                </a:solidFill>
              </a:rPr>
              <a:t>X</a:t>
            </a:r>
            <a:endParaRPr lang="el-GR" sz="1600" baseline="-25000" dirty="0">
              <a:solidFill>
                <a:schemeClr val="tx1"/>
              </a:solidFill>
            </a:endParaRPr>
          </a:p>
        </p:txBody>
      </p:sp>
      <p:sp>
        <p:nvSpPr>
          <p:cNvPr id="31" name="Rectangle 30"/>
          <p:cNvSpPr/>
          <p:nvPr/>
        </p:nvSpPr>
        <p:spPr>
          <a:xfrm>
            <a:off x="1295400" y="4876800"/>
            <a:ext cx="21336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a:t>
            </a:r>
            <a:r>
              <a:rPr lang="el-GR" sz="1600" dirty="0" smtClean="0">
                <a:solidFill>
                  <a:schemeClr val="tx1"/>
                </a:solidFill>
              </a:rPr>
              <a:t>2 </a:t>
            </a:r>
            <a:r>
              <a:rPr lang="en-US" sz="1600" dirty="0" smtClean="0">
                <a:solidFill>
                  <a:schemeClr val="tx1"/>
                </a:solidFill>
              </a:rPr>
              <a:t>Project</a:t>
            </a:r>
            <a:r>
              <a:rPr lang="el-GR" sz="1600" dirty="0" smtClean="0">
                <a:solidFill>
                  <a:schemeClr val="tx1"/>
                </a:solidFill>
              </a:rPr>
              <a:t> (Α ή Β)</a:t>
            </a:r>
            <a:endParaRPr lang="el-GR" sz="1600" dirty="0">
              <a:solidFill>
                <a:schemeClr val="tx1"/>
              </a:solidFill>
            </a:endParaRPr>
          </a:p>
        </p:txBody>
      </p:sp>
      <p:sp>
        <p:nvSpPr>
          <p:cNvPr id="32" name="Rectangle 31"/>
          <p:cNvSpPr/>
          <p:nvPr/>
        </p:nvSpPr>
        <p:spPr>
          <a:xfrm>
            <a:off x="1447800" y="21336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33" name="Rectangle 32"/>
          <p:cNvSpPr/>
          <p:nvPr/>
        </p:nvSpPr>
        <p:spPr>
          <a:xfrm>
            <a:off x="1447800" y="28956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34" name="Rectangle 33"/>
          <p:cNvSpPr/>
          <p:nvPr/>
        </p:nvSpPr>
        <p:spPr>
          <a:xfrm>
            <a:off x="1447800" y="32766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35" name="Rectangle 34"/>
          <p:cNvSpPr/>
          <p:nvPr/>
        </p:nvSpPr>
        <p:spPr>
          <a:xfrm>
            <a:off x="1447800" y="25146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cxnSp>
        <p:nvCxnSpPr>
          <p:cNvPr id="36" name="Straight Arrow Connector 35"/>
          <p:cNvCxnSpPr/>
          <p:nvPr/>
        </p:nvCxnSpPr>
        <p:spPr>
          <a:xfrm flipH="1">
            <a:off x="1524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286000" y="36576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295400" y="4572000"/>
            <a:ext cx="21336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από 4 ΕΥΜ (Α ή Β)</a:t>
            </a:r>
            <a:endParaRPr lang="el-GR" sz="1600" baseline="-25000" dirty="0">
              <a:solidFill>
                <a:schemeClr val="tx1"/>
              </a:solidFill>
            </a:endParaRPr>
          </a:p>
        </p:txBody>
      </p:sp>
      <p:sp>
        <p:nvSpPr>
          <p:cNvPr id="39" name="Rectangle 38"/>
          <p:cNvSpPr/>
          <p:nvPr/>
        </p:nvSpPr>
        <p:spPr>
          <a:xfrm>
            <a:off x="2514600" y="39624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40" name="Rectangle 39"/>
          <p:cNvSpPr/>
          <p:nvPr/>
        </p:nvSpPr>
        <p:spPr>
          <a:xfrm>
            <a:off x="2514600" y="42672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ΕΥΜ Ε</a:t>
            </a:r>
            <a:r>
              <a:rPr lang="el-GR" sz="1600" baseline="-25000" dirty="0">
                <a:solidFill>
                  <a:schemeClr val="tx1"/>
                </a:solidFill>
              </a:rPr>
              <a:t>Υ</a:t>
            </a:r>
          </a:p>
        </p:txBody>
      </p:sp>
      <p:sp>
        <p:nvSpPr>
          <p:cNvPr id="41" name="Rectangle 40"/>
          <p:cNvSpPr/>
          <p:nvPr/>
        </p:nvSpPr>
        <p:spPr>
          <a:xfrm>
            <a:off x="2514600" y="51816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 Ε</a:t>
            </a:r>
            <a:r>
              <a:rPr lang="el-GR" sz="1600" baseline="-25000" dirty="0">
                <a:solidFill>
                  <a:schemeClr val="tx1"/>
                </a:solidFill>
              </a:rPr>
              <a:t>Υ</a:t>
            </a:r>
          </a:p>
        </p:txBody>
      </p:sp>
      <p:sp>
        <p:nvSpPr>
          <p:cNvPr id="42" name="TextBox 67"/>
          <p:cNvSpPr txBox="1">
            <a:spLocks noChangeArrowheads="1"/>
          </p:cNvSpPr>
          <p:nvPr/>
        </p:nvSpPr>
        <p:spPr bwMode="auto">
          <a:xfrm>
            <a:off x="2057402" y="3657600"/>
            <a:ext cx="481607" cy="369332"/>
          </a:xfrm>
          <a:prstGeom prst="rect">
            <a:avLst/>
          </a:prstGeom>
          <a:noFill/>
          <a:ln w="9525">
            <a:noFill/>
            <a:miter lim="800000"/>
            <a:headEnd/>
            <a:tailEnd/>
          </a:ln>
        </p:spPr>
        <p:txBody>
          <a:bodyPr wrap="none">
            <a:spAutoFit/>
          </a:bodyPr>
          <a:lstStyle/>
          <a:p>
            <a:r>
              <a:rPr lang="el-GR"/>
              <a:t>και</a:t>
            </a:r>
          </a:p>
        </p:txBody>
      </p:sp>
      <p:sp>
        <p:nvSpPr>
          <p:cNvPr id="43" name="TextBox 42"/>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44" name="TextBox 43"/>
          <p:cNvSpPr txBox="1"/>
          <p:nvPr/>
        </p:nvSpPr>
        <p:spPr>
          <a:xfrm>
            <a:off x="381000" y="6135471"/>
            <a:ext cx="3202543" cy="369332"/>
          </a:xfrm>
          <a:prstGeom prst="rect">
            <a:avLst/>
          </a:prstGeom>
          <a:noFill/>
        </p:spPr>
        <p:txBody>
          <a:bodyPr wrap="none" rtlCol="0">
            <a:spAutoFit/>
          </a:bodyPr>
          <a:lstStyle/>
          <a:p>
            <a:r>
              <a:rPr lang="el-GR" dirty="0" smtClean="0">
                <a:latin typeface="Constantia" pitchFamily="18" charset="0"/>
              </a:rPr>
              <a:t>Επιπλέον </a:t>
            </a:r>
            <a:r>
              <a:rPr lang="el-GR" dirty="0" smtClean="0">
                <a:latin typeface="Constantia" pitchFamily="18" charset="0"/>
              </a:rPr>
              <a:t>4 </a:t>
            </a:r>
            <a:r>
              <a:rPr lang="en-US" dirty="0" smtClean="0">
                <a:latin typeface="Constantia" pitchFamily="18" charset="0"/>
              </a:rPr>
              <a:t>ECTS</a:t>
            </a:r>
            <a:r>
              <a:rPr lang="el-GR" dirty="0" smtClean="0">
                <a:latin typeface="Constantia" pitchFamily="18" charset="0"/>
              </a:rPr>
              <a:t> (σύνολο 244)</a:t>
            </a:r>
            <a:endParaRPr lang="el-GR" dirty="0">
              <a:latin typeface="Constant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a:xfrm>
            <a:off x="304800" y="76200"/>
            <a:ext cx="83058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Εκπαιδευτικοί Στόχοι του Νέου ΠΠΣ</a:t>
            </a:r>
          </a:p>
        </p:txBody>
      </p:sp>
      <p:sp>
        <p:nvSpPr>
          <p:cNvPr id="8195" name="2 - Θέση περιεχομένου"/>
          <p:cNvSpPr>
            <a:spLocks noGrp="1"/>
          </p:cNvSpPr>
          <p:nvPr>
            <p:ph idx="1"/>
          </p:nvPr>
        </p:nvSpPr>
        <p:spPr>
          <a:xfrm>
            <a:off x="152400" y="914400"/>
            <a:ext cx="8686800" cy="5486400"/>
          </a:xfrm>
        </p:spPr>
        <p:txBody>
          <a:bodyPr/>
          <a:lstStyle/>
          <a:p>
            <a:pPr>
              <a:spcBef>
                <a:spcPts val="600"/>
              </a:spcBef>
              <a:spcAft>
                <a:spcPts val="600"/>
              </a:spcAft>
            </a:pPr>
            <a:r>
              <a:rPr lang="el-GR" sz="2400" b="1" dirty="0" smtClean="0"/>
              <a:t>Το Τμήμα Πληροφορικής και Τηλεπικοινωνιών του ΕΚΠΑ </a:t>
            </a:r>
            <a:br>
              <a:rPr lang="el-GR" sz="2400" b="1" dirty="0" smtClean="0"/>
            </a:br>
            <a:r>
              <a:rPr lang="el-GR" sz="2400" b="1" dirty="0" smtClean="0"/>
              <a:t>προσφέρει ένα σύγχρονο πρόγραμμα προπτυχιακών σπουδών (ΠΠΣ), που βασίζεται στα </a:t>
            </a:r>
            <a:r>
              <a:rPr lang="el-GR" sz="2400" dirty="0" smtClean="0"/>
              <a:t>ΠΠΣ για </a:t>
            </a:r>
            <a:r>
              <a:rPr lang="el-GR" sz="2400" dirty="0" smtClean="0">
                <a:solidFill>
                  <a:srgbClr val="C00000"/>
                </a:solidFill>
              </a:rPr>
              <a:t>την Πληροφορική (Επιστήμη &amp; Τεχνολογία των Υπολογιστών)</a:t>
            </a:r>
            <a:r>
              <a:rPr lang="el-GR" sz="2400" dirty="0" smtClean="0"/>
              <a:t>, που </a:t>
            </a:r>
            <a:r>
              <a:rPr lang="el-GR" sz="2400" b="1" dirty="0" smtClean="0"/>
              <a:t>προτείνουν από κοινού οι κορυφαίοι διεθνείς επιστημονικοί οργανισμοί: </a:t>
            </a:r>
          </a:p>
          <a:p>
            <a:pPr lvl="1">
              <a:spcBef>
                <a:spcPts val="600"/>
              </a:spcBef>
              <a:spcAft>
                <a:spcPts val="600"/>
              </a:spcAft>
            </a:pPr>
            <a:r>
              <a:rPr lang="el-GR" sz="2400" b="1" dirty="0" err="1" smtClean="0">
                <a:solidFill>
                  <a:srgbClr val="C00000"/>
                </a:solidFill>
              </a:rPr>
              <a:t>Association</a:t>
            </a:r>
            <a:r>
              <a:rPr lang="el-GR" sz="2400" b="1" dirty="0" smtClean="0">
                <a:solidFill>
                  <a:srgbClr val="C00000"/>
                </a:solidFill>
              </a:rPr>
              <a:t> </a:t>
            </a:r>
            <a:r>
              <a:rPr lang="el-GR" sz="2400" b="1" dirty="0" err="1" smtClean="0">
                <a:solidFill>
                  <a:srgbClr val="C00000"/>
                </a:solidFill>
              </a:rPr>
              <a:t>for</a:t>
            </a:r>
            <a:r>
              <a:rPr lang="el-GR" sz="2400" b="1" dirty="0" smtClean="0">
                <a:solidFill>
                  <a:srgbClr val="C00000"/>
                </a:solidFill>
              </a:rPr>
              <a:t> </a:t>
            </a:r>
            <a:r>
              <a:rPr lang="el-GR" sz="2400" b="1" dirty="0" err="1" smtClean="0">
                <a:solidFill>
                  <a:srgbClr val="C00000"/>
                </a:solidFill>
              </a:rPr>
              <a:t>Computing</a:t>
            </a:r>
            <a:r>
              <a:rPr lang="el-GR" sz="2400" b="1" dirty="0" smtClean="0">
                <a:solidFill>
                  <a:srgbClr val="C00000"/>
                </a:solidFill>
              </a:rPr>
              <a:t> </a:t>
            </a:r>
            <a:r>
              <a:rPr lang="el-GR" sz="2400" b="1" dirty="0" err="1" smtClean="0">
                <a:solidFill>
                  <a:srgbClr val="C00000"/>
                </a:solidFill>
              </a:rPr>
              <a:t>Machinery</a:t>
            </a:r>
            <a:r>
              <a:rPr lang="el-GR" sz="2400" b="1" dirty="0" smtClean="0">
                <a:solidFill>
                  <a:srgbClr val="C00000"/>
                </a:solidFill>
              </a:rPr>
              <a:t> (ACM) και </a:t>
            </a:r>
          </a:p>
          <a:p>
            <a:pPr lvl="1">
              <a:spcBef>
                <a:spcPts val="600"/>
              </a:spcBef>
              <a:spcAft>
                <a:spcPts val="600"/>
              </a:spcAft>
            </a:pPr>
            <a:r>
              <a:rPr lang="el-GR" sz="2400" b="1" dirty="0" smtClean="0">
                <a:solidFill>
                  <a:srgbClr val="C00000"/>
                </a:solidFill>
              </a:rPr>
              <a:t>IEEE </a:t>
            </a:r>
            <a:r>
              <a:rPr lang="el-GR" sz="2400" b="1" dirty="0" err="1" smtClean="0">
                <a:solidFill>
                  <a:srgbClr val="C00000"/>
                </a:solidFill>
              </a:rPr>
              <a:t>Computer</a:t>
            </a:r>
            <a:r>
              <a:rPr lang="el-GR" sz="2400" b="1" dirty="0" smtClean="0">
                <a:solidFill>
                  <a:srgbClr val="C00000"/>
                </a:solidFill>
              </a:rPr>
              <a:t> </a:t>
            </a:r>
            <a:r>
              <a:rPr lang="el-GR" sz="2400" b="1" dirty="0" err="1" smtClean="0">
                <a:solidFill>
                  <a:srgbClr val="C00000"/>
                </a:solidFill>
              </a:rPr>
              <a:t>Society</a:t>
            </a:r>
            <a:r>
              <a:rPr lang="el-GR" sz="2400" b="1" dirty="0" smtClean="0">
                <a:solidFill>
                  <a:srgbClr val="C00000"/>
                </a:solidFill>
              </a:rPr>
              <a:t> (CS),</a:t>
            </a:r>
            <a:r>
              <a:rPr lang="el-GR" sz="2400" b="1" dirty="0" smtClean="0"/>
              <a:t> </a:t>
            </a:r>
          </a:p>
          <a:p>
            <a:pPr>
              <a:spcBef>
                <a:spcPts val="600"/>
              </a:spcBef>
              <a:spcAft>
                <a:spcPts val="600"/>
              </a:spcAft>
              <a:buNone/>
            </a:pPr>
            <a:r>
              <a:rPr lang="el-GR" sz="2400" b="1" dirty="0" smtClean="0"/>
              <a:t>	εμπλουτισμένο με ένα σύγχρονο κύκλο μαθημάτων στις </a:t>
            </a:r>
            <a:r>
              <a:rPr lang="el-GR" sz="2400" b="1" dirty="0" smtClean="0">
                <a:solidFill>
                  <a:srgbClr val="C00000"/>
                </a:solidFill>
              </a:rPr>
              <a:t>Τηλεπικοινωνίες (</a:t>
            </a:r>
            <a:r>
              <a:rPr lang="el-GR" sz="2400" b="1" dirty="0" err="1" smtClean="0">
                <a:solidFill>
                  <a:srgbClr val="C00000"/>
                </a:solidFill>
              </a:rPr>
              <a:t>Telecommunications</a:t>
            </a:r>
            <a:r>
              <a:rPr lang="el-GR" sz="2400" b="1" dirty="0" smtClean="0">
                <a:solidFill>
                  <a:srgbClr val="C00000"/>
                </a:solidFill>
              </a:rPr>
              <a:t>)</a:t>
            </a:r>
            <a:r>
              <a:rPr lang="el-GR" sz="2400" b="1" dirty="0" smtClean="0"/>
              <a:t>. </a:t>
            </a:r>
          </a:p>
          <a:p>
            <a:pPr>
              <a:spcBef>
                <a:spcPts val="600"/>
              </a:spcBef>
              <a:spcAft>
                <a:spcPts val="600"/>
              </a:spcAft>
            </a:pPr>
            <a:r>
              <a:rPr lang="el-GR" sz="2400" b="1" dirty="0" smtClean="0"/>
              <a:t>Επιπλέον, προσφέρει </a:t>
            </a:r>
            <a:r>
              <a:rPr lang="el-GR" sz="2400" dirty="0" smtClean="0"/>
              <a:t>ένα σύγχρονο κύκλο μαθημάτων </a:t>
            </a:r>
            <a:br>
              <a:rPr lang="el-GR" sz="2400" dirty="0" smtClean="0"/>
            </a:br>
            <a:r>
              <a:rPr lang="el-GR" sz="2400" dirty="0" smtClean="0">
                <a:solidFill>
                  <a:srgbClr val="C00000"/>
                </a:solidFill>
              </a:rPr>
              <a:t>παιδαγωγικής </a:t>
            </a:r>
            <a:r>
              <a:rPr lang="el-GR" sz="2400" b="1" dirty="0" smtClean="0">
                <a:solidFill>
                  <a:srgbClr val="C00000"/>
                </a:solidFill>
              </a:rPr>
              <a:t>και διδακτικής επάρκειας</a:t>
            </a:r>
            <a:r>
              <a:rPr lang="el-GR" sz="2400" b="1" dirty="0" smtClean="0"/>
              <a:t>.  </a:t>
            </a:r>
            <a:endParaRPr lang="en-US" sz="24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3"/>
          <p:cNvSpPr txBox="1">
            <a:spLocks noChangeArrowheads="1"/>
          </p:cNvSpPr>
          <p:nvPr/>
        </p:nvSpPr>
        <p:spPr bwMode="auto">
          <a:xfrm>
            <a:off x="76203" y="914402"/>
            <a:ext cx="9067799" cy="830997"/>
          </a:xfrm>
          <a:prstGeom prst="rect">
            <a:avLst/>
          </a:prstGeom>
          <a:noFill/>
          <a:ln w="9525">
            <a:noFill/>
            <a:miter lim="800000"/>
            <a:headEnd/>
            <a:tailEnd/>
          </a:ln>
        </p:spPr>
        <p:txBody>
          <a:bodyPr wrap="square">
            <a:spAutoFit/>
          </a:bodyPr>
          <a:lstStyle/>
          <a:p>
            <a:r>
              <a:rPr lang="el-GR" sz="2400" b="1" dirty="0" smtClean="0">
                <a:solidFill>
                  <a:srgbClr val="002060"/>
                </a:solidFill>
              </a:rPr>
              <a:t>Οριζόντια γνώση χωρίς ειδίκευση </a:t>
            </a:r>
            <a:br>
              <a:rPr lang="el-GR" sz="2400" b="1" dirty="0" smtClean="0">
                <a:solidFill>
                  <a:srgbClr val="002060"/>
                </a:solidFill>
              </a:rPr>
            </a:br>
            <a:r>
              <a:rPr lang="el-GR" sz="2400" b="1" dirty="0" smtClean="0">
                <a:solidFill>
                  <a:srgbClr val="002060"/>
                </a:solidFill>
              </a:rPr>
              <a:t>(εν μέρει εστίαση σε Κατεύθυνση)</a:t>
            </a:r>
            <a:endParaRPr lang="el-GR" b="1" baseline="-25000" dirty="0">
              <a:solidFill>
                <a:srgbClr val="002060"/>
              </a:solidFill>
            </a:endParaRPr>
          </a:p>
        </p:txBody>
      </p:sp>
      <p:sp>
        <p:nvSpPr>
          <p:cNvPr id="3" name="Title 1"/>
          <p:cNvSpPr>
            <a:spLocks noGrp="1"/>
          </p:cNvSpPr>
          <p:nvPr/>
        </p:nvSpPr>
        <p:spPr>
          <a:xfrm>
            <a:off x="228600" y="76200"/>
            <a:ext cx="4876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l" rtl="0" fontAlgn="base">
              <a:spcBef>
                <a:spcPct val="0"/>
              </a:spcBef>
              <a:spcAft>
                <a:spcPct val="0"/>
              </a:spcAft>
              <a:defRPr sz="5000" b="1" kern="1200"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fontAlgn="auto">
              <a:spcAft>
                <a:spcPts val="0"/>
              </a:spcAft>
              <a:defRPr/>
            </a:pPr>
            <a:r>
              <a:rPr lang="el-GR" sz="3200" dirty="0" smtClean="0">
                <a:latin typeface="+mn-lt"/>
                <a:ea typeface="+mn-ea"/>
                <a:cs typeface="+mn-cs"/>
              </a:rPr>
              <a:t>Ευελιξία του Νέου ΠΠΣ</a:t>
            </a:r>
          </a:p>
        </p:txBody>
      </p:sp>
      <p:sp>
        <p:nvSpPr>
          <p:cNvPr id="4" name="Content Placeholder 57"/>
          <p:cNvSpPr txBox="1">
            <a:spLocks/>
          </p:cNvSpPr>
          <p:nvPr/>
        </p:nvSpPr>
        <p:spPr>
          <a:xfrm>
            <a:off x="4572000" y="1828800"/>
            <a:ext cx="4572000" cy="3886200"/>
          </a:xfrm>
          <a:prstGeom prst="rect">
            <a:avLst/>
          </a:prstGeom>
        </p:spPr>
        <p:txBody>
          <a:bodyPr/>
          <a:lstStyle/>
          <a:p>
            <a:pPr marL="273050" lvl="0" indent="-273050">
              <a:spcBef>
                <a:spcPct val="20000"/>
              </a:spcBef>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Επιλογή Κατεύθυνσης Α ή Β</a:t>
            </a:r>
            <a:endParaRPr kumimoji="0" lang="el-GR" sz="2000" b="1" i="0" u="none" strike="noStrike" kern="1200" cap="none" spc="0" normalizeH="0" baseline="-25000" noProof="0" dirty="0" smtClean="0">
              <a:ln>
                <a:noFill/>
              </a:ln>
              <a:solidFill>
                <a:schemeClr val="tx1"/>
              </a:solidFill>
              <a:effectLst/>
              <a:uLnTx/>
              <a:uFillTx/>
              <a:latin typeface="Constantia" pitchFamily="18" charset="0"/>
              <a:cs typeface="+mn-cs"/>
            </a:endParaRPr>
          </a:p>
          <a:p>
            <a:pPr marL="273050" indent="-273050">
              <a:spcBef>
                <a:spcPct val="20000"/>
              </a:spcBef>
              <a:buClr>
                <a:srgbClr val="0BD0D9"/>
              </a:buClr>
              <a:buSzPct val="95000"/>
              <a:buFont typeface="Wingdings 2" pitchFamily="18" charset="2"/>
              <a:buChar char=""/>
            </a:pPr>
            <a:r>
              <a:rPr lang="el-GR" sz="2000" b="1" dirty="0" smtClean="0">
                <a:latin typeface="+mn-lt"/>
                <a:cs typeface="+mn-cs"/>
              </a:rPr>
              <a:t>4 ΕΥΜ* της κατεύθυνσης</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1 από 2 </a:t>
            </a:r>
            <a:r>
              <a:rPr kumimoji="0" lang="en-US" sz="2000" b="1" i="0" u="none" strike="noStrike" kern="1200" cap="none" spc="0" normalizeH="0" baseline="0" noProof="0" dirty="0" smtClean="0">
                <a:ln>
                  <a:noFill/>
                </a:ln>
                <a:solidFill>
                  <a:schemeClr val="tx1"/>
                </a:solidFill>
                <a:effectLst/>
                <a:uLnTx/>
                <a:uFillTx/>
                <a:latin typeface="+mn-lt"/>
                <a:ea typeface="+mn-ea"/>
                <a:cs typeface="+mn-cs"/>
              </a:rPr>
              <a:t>project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της Κατεύθυνσης </a:t>
            </a: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4 </a:t>
            </a:r>
            <a:r>
              <a:rPr kumimoji="0" lang="el-GR" sz="2000" b="1" i="0" u="none" strike="noStrike" kern="1200" cap="none" spc="0" normalizeH="0" baseline="0" noProof="0" dirty="0" smtClean="0">
                <a:ln>
                  <a:noFill/>
                </a:ln>
                <a:solidFill>
                  <a:schemeClr val="tx1"/>
                </a:solidFill>
                <a:effectLst/>
                <a:uLnTx/>
                <a:uFillTx/>
                <a:latin typeface="+mn-lt"/>
                <a:ea typeface="+mn-ea"/>
                <a:cs typeface="+mn-cs"/>
              </a:rPr>
              <a:t>βασικά ΠΜ από όλες τις Ειδικεύσεις της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4-6 οποιαδήποτε μαθήματα επιλογής (ΕΥΜ ή ΠΜ)</a:t>
            </a:r>
            <a:br>
              <a:rPr lang="el-GR" sz="2000" b="1" dirty="0" smtClean="0">
                <a:latin typeface="Constantia" pitchFamily="18" charset="0"/>
              </a:rPr>
            </a:br>
            <a:r>
              <a:rPr lang="el-GR" sz="2000" b="1" dirty="0" smtClean="0">
                <a:latin typeface="Constantia" pitchFamily="18" charset="0"/>
              </a:rPr>
              <a:t>ανεξαρτήτως κατεύθυνσης</a:t>
            </a:r>
          </a:p>
          <a:p>
            <a:pPr marL="273050" lvl="0" indent="-273050">
              <a:spcBef>
                <a:spcPct val="20000"/>
              </a:spcBef>
              <a:buClr>
                <a:srgbClr val="0BD0D9"/>
              </a:buClr>
              <a:buSzPct val="95000"/>
              <a:buFont typeface="Wingdings 2" pitchFamily="18" charset="2"/>
              <a:buChar char=""/>
              <a:defRPr/>
            </a:pPr>
            <a:r>
              <a:rPr lang="el-GR" sz="2000" b="1" dirty="0" smtClean="0">
                <a:latin typeface="Constantia" pitchFamily="18" charset="0"/>
              </a:rPr>
              <a:t>2 ελεύθερα μαθήματα </a:t>
            </a:r>
          </a:p>
          <a:p>
            <a:pPr marL="639763" lvl="1" indent="-246063">
              <a:spcBef>
                <a:spcPct val="20000"/>
              </a:spcBef>
              <a:buClr>
                <a:schemeClr val="accent1"/>
              </a:buClr>
              <a:buSzPct val="85000"/>
              <a:buFont typeface="Wingdings 2" pitchFamily="18" charset="2"/>
              <a:buChar char=""/>
            </a:pPr>
            <a:r>
              <a:rPr lang="el-GR" b="1" dirty="0" smtClean="0">
                <a:latin typeface="+mn-lt"/>
                <a:cs typeface="+mn-cs"/>
              </a:rPr>
              <a:t>(π.χ. 1 επιπλέον </a:t>
            </a:r>
            <a:r>
              <a:rPr lang="el-GR" b="1" dirty="0" err="1" smtClean="0">
                <a:latin typeface="+mn-lt"/>
                <a:cs typeface="+mn-cs"/>
              </a:rPr>
              <a:t>project</a:t>
            </a:r>
            <a:r>
              <a:rPr lang="el-GR" b="1" dirty="0" smtClean="0">
                <a:latin typeface="+mn-lt"/>
                <a:cs typeface="+mn-cs"/>
              </a:rPr>
              <a:t> </a:t>
            </a:r>
            <a:br>
              <a:rPr lang="el-GR" b="1" dirty="0" smtClean="0">
                <a:latin typeface="+mn-lt"/>
                <a:cs typeface="+mn-cs"/>
              </a:rPr>
            </a:br>
            <a:r>
              <a:rPr lang="el-GR" b="1" dirty="0" smtClean="0">
                <a:latin typeface="+mn-lt"/>
                <a:cs typeface="+mn-cs"/>
              </a:rPr>
              <a:t>και από την άλλη Κατεύθυνση)</a:t>
            </a:r>
          </a:p>
        </p:txBody>
      </p:sp>
      <p:sp>
        <p:nvSpPr>
          <p:cNvPr id="5" name="TextBox 4"/>
          <p:cNvSpPr txBox="1"/>
          <p:nvPr/>
        </p:nvSpPr>
        <p:spPr>
          <a:xfrm>
            <a:off x="4449935" y="6197027"/>
            <a:ext cx="4617867" cy="584775"/>
          </a:xfrm>
          <a:prstGeom prst="rect">
            <a:avLst/>
          </a:prstGeom>
          <a:noFill/>
        </p:spPr>
        <p:txBody>
          <a:bodyPr wrap="none" rtlCol="0">
            <a:spAutoFit/>
          </a:bodyPr>
          <a:lstStyle/>
          <a:p>
            <a:r>
              <a:rPr lang="el-GR" sz="1600" dirty="0" smtClean="0"/>
              <a:t>*έτσι, ώστε να καλύπτονται τα υποχρεωτικά ΕΥΜ</a:t>
            </a:r>
          </a:p>
          <a:p>
            <a:r>
              <a:rPr lang="el-GR" sz="1600" dirty="0" smtClean="0"/>
              <a:t> στην περίπτωση επιλογής της κατεύθυνσης Α</a:t>
            </a:r>
            <a:endParaRPr lang="el-GR" sz="1600" dirty="0"/>
          </a:p>
        </p:txBody>
      </p:sp>
      <p:sp>
        <p:nvSpPr>
          <p:cNvPr id="21" name="Rectangle 20"/>
          <p:cNvSpPr/>
          <p:nvPr/>
        </p:nvSpPr>
        <p:spPr>
          <a:xfrm>
            <a:off x="3810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Α</a:t>
            </a:r>
            <a:endParaRPr lang="el-GR" sz="1600" dirty="0">
              <a:solidFill>
                <a:schemeClr val="tx1"/>
              </a:solidFill>
            </a:endParaRPr>
          </a:p>
        </p:txBody>
      </p:sp>
      <p:sp>
        <p:nvSpPr>
          <p:cNvPr id="22" name="Rectangle 21"/>
          <p:cNvSpPr/>
          <p:nvPr/>
        </p:nvSpPr>
        <p:spPr>
          <a:xfrm>
            <a:off x="3810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5 ΕΥΜ</a:t>
            </a:r>
          </a:p>
        </p:txBody>
      </p:sp>
      <p:sp>
        <p:nvSpPr>
          <p:cNvPr id="23" name="Rectangle 22"/>
          <p:cNvSpPr/>
          <p:nvPr/>
        </p:nvSpPr>
        <p:spPr>
          <a:xfrm>
            <a:off x="3810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24" name="Rectangle 23"/>
          <p:cNvSpPr/>
          <p:nvPr/>
        </p:nvSpPr>
        <p:spPr>
          <a:xfrm>
            <a:off x="1219200" y="5410200"/>
            <a:ext cx="19812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4-6 </a:t>
            </a:r>
            <a:r>
              <a:rPr lang="el-GR" sz="1600" dirty="0" smtClean="0">
                <a:solidFill>
                  <a:schemeClr val="tx1"/>
                </a:solidFill>
              </a:rPr>
              <a:t>ΕΥΜ ή Β/Ε </a:t>
            </a:r>
            <a:r>
              <a:rPr lang="el-GR" sz="1600" dirty="0">
                <a:solidFill>
                  <a:schemeClr val="tx1"/>
                </a:solidFill>
              </a:rPr>
              <a:t>ΠΜ</a:t>
            </a:r>
          </a:p>
        </p:txBody>
      </p:sp>
      <p:sp>
        <p:nvSpPr>
          <p:cNvPr id="25" name="Rectangle 24"/>
          <p:cNvSpPr/>
          <p:nvPr/>
        </p:nvSpPr>
        <p:spPr>
          <a:xfrm>
            <a:off x="3810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sp>
        <p:nvSpPr>
          <p:cNvPr id="26" name="Rectangle 25"/>
          <p:cNvSpPr/>
          <p:nvPr/>
        </p:nvSpPr>
        <p:spPr>
          <a:xfrm>
            <a:off x="1371600" y="1981200"/>
            <a:ext cx="1676400" cy="304800"/>
          </a:xfrm>
          <a:prstGeom prst="rect">
            <a:avLst/>
          </a:prstGeom>
          <a:solidFill>
            <a:srgbClr val="CC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18 ΥΜ</a:t>
            </a:r>
          </a:p>
        </p:txBody>
      </p:sp>
      <p:sp>
        <p:nvSpPr>
          <p:cNvPr id="27" name="Rectangle 26"/>
          <p:cNvSpPr/>
          <p:nvPr/>
        </p:nvSpPr>
        <p:spPr>
          <a:xfrm>
            <a:off x="1371600" y="2743200"/>
            <a:ext cx="1676400" cy="304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ΓΠ</a:t>
            </a:r>
          </a:p>
        </p:txBody>
      </p:sp>
      <p:sp>
        <p:nvSpPr>
          <p:cNvPr id="28" name="Rectangle 27"/>
          <p:cNvSpPr/>
          <p:nvPr/>
        </p:nvSpPr>
        <p:spPr>
          <a:xfrm>
            <a:off x="1371600" y="3124200"/>
            <a:ext cx="1676400" cy="304800"/>
          </a:xfrm>
          <a:prstGeom prst="rect">
            <a:avLst/>
          </a:prstGeom>
          <a:solidFill>
            <a:srgbClr val="99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ΠΕ/ΠΑ</a:t>
            </a:r>
          </a:p>
        </p:txBody>
      </p:sp>
      <p:sp>
        <p:nvSpPr>
          <p:cNvPr id="29" name="Rectangle 28"/>
          <p:cNvSpPr/>
          <p:nvPr/>
        </p:nvSpPr>
        <p:spPr>
          <a:xfrm>
            <a:off x="1371600" y="2362200"/>
            <a:ext cx="1676400" cy="304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3 ΕΡ</a:t>
            </a:r>
          </a:p>
        </p:txBody>
      </p:sp>
      <p:sp>
        <p:nvSpPr>
          <p:cNvPr id="30" name="Rectangle 29"/>
          <p:cNvSpPr/>
          <p:nvPr/>
        </p:nvSpPr>
        <p:spPr>
          <a:xfrm>
            <a:off x="1219200" y="5791200"/>
            <a:ext cx="1981200" cy="3048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2 ΕΛ</a:t>
            </a:r>
          </a:p>
        </p:txBody>
      </p:sp>
      <p:sp>
        <p:nvSpPr>
          <p:cNvPr id="31" name="Rectangle 30"/>
          <p:cNvSpPr/>
          <p:nvPr/>
        </p:nvSpPr>
        <p:spPr>
          <a:xfrm>
            <a:off x="2438400" y="3810000"/>
            <a:ext cx="16764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smtClean="0">
                <a:solidFill>
                  <a:schemeClr val="tx1"/>
                </a:solidFill>
              </a:rPr>
              <a:t>Κατεύθυνση Β</a:t>
            </a:r>
            <a:endParaRPr lang="el-GR" sz="1600" dirty="0">
              <a:solidFill>
                <a:schemeClr val="tx1"/>
              </a:solidFill>
            </a:endParaRPr>
          </a:p>
        </p:txBody>
      </p:sp>
      <p:sp>
        <p:nvSpPr>
          <p:cNvPr id="32" name="Rectangle 31"/>
          <p:cNvSpPr/>
          <p:nvPr/>
        </p:nvSpPr>
        <p:spPr>
          <a:xfrm>
            <a:off x="2438400" y="41148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a:t>
            </a:r>
            <a:r>
              <a:rPr lang="en-US" sz="1600" dirty="0">
                <a:solidFill>
                  <a:schemeClr val="tx1"/>
                </a:solidFill>
              </a:rPr>
              <a:t> </a:t>
            </a:r>
            <a:r>
              <a:rPr lang="el-GR" sz="1600" dirty="0">
                <a:solidFill>
                  <a:schemeClr val="tx1"/>
                </a:solidFill>
              </a:rPr>
              <a:t>από 6 ΕΥΜ</a:t>
            </a:r>
          </a:p>
        </p:txBody>
      </p:sp>
      <p:sp>
        <p:nvSpPr>
          <p:cNvPr id="33" name="Rectangle 32"/>
          <p:cNvSpPr/>
          <p:nvPr/>
        </p:nvSpPr>
        <p:spPr>
          <a:xfrm>
            <a:off x="2438400" y="4724400"/>
            <a:ext cx="1676400" cy="3048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4 Β ΠΜ</a:t>
            </a:r>
          </a:p>
        </p:txBody>
      </p:sp>
      <p:sp>
        <p:nvSpPr>
          <p:cNvPr id="34" name="Rectangle 33"/>
          <p:cNvSpPr/>
          <p:nvPr/>
        </p:nvSpPr>
        <p:spPr>
          <a:xfrm>
            <a:off x="2438400" y="4419600"/>
            <a:ext cx="1676400" cy="304800"/>
          </a:xfrm>
          <a:prstGeom prst="rect">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chemeClr val="tx1"/>
                </a:solidFill>
              </a:rPr>
              <a:t>1 από 2 </a:t>
            </a:r>
            <a:r>
              <a:rPr lang="en-US" sz="1600" dirty="0">
                <a:solidFill>
                  <a:schemeClr val="tx1"/>
                </a:solidFill>
              </a:rPr>
              <a:t>Project</a:t>
            </a:r>
            <a:endParaRPr lang="el-GR" sz="1600" dirty="0">
              <a:solidFill>
                <a:schemeClr val="tx1"/>
              </a:solidFill>
            </a:endParaRPr>
          </a:p>
        </p:txBody>
      </p:sp>
      <p:cxnSp>
        <p:nvCxnSpPr>
          <p:cNvPr id="35" name="Straight Arrow Connector 34"/>
          <p:cNvCxnSpPr/>
          <p:nvPr/>
        </p:nvCxnSpPr>
        <p:spPr>
          <a:xfrm flipH="1">
            <a:off x="1447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209800" y="35052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2209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447800" y="5105400"/>
            <a:ext cx="7620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50"/>
          <p:cNvSpPr txBox="1">
            <a:spLocks noChangeArrowheads="1"/>
          </p:cNvSpPr>
          <p:nvPr/>
        </p:nvSpPr>
        <p:spPr bwMode="auto">
          <a:xfrm>
            <a:off x="2057400" y="3505200"/>
            <a:ext cx="312906" cy="369332"/>
          </a:xfrm>
          <a:prstGeom prst="rect">
            <a:avLst/>
          </a:prstGeom>
          <a:noFill/>
          <a:ln w="9525">
            <a:noFill/>
            <a:miter lim="800000"/>
            <a:headEnd/>
            <a:tailEnd/>
          </a:ln>
        </p:spPr>
        <p:txBody>
          <a:bodyPr wrap="none">
            <a:spAutoFit/>
          </a:bodyPr>
          <a:lstStyle/>
          <a:p>
            <a:r>
              <a:rPr lang="el-GR"/>
              <a:t>ή</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4724400" cy="685800"/>
          </a:xfrm>
        </p:spPr>
        <p:txBody>
          <a:bodyPr/>
          <a:lstStyle/>
          <a:p>
            <a:r>
              <a:rPr lang="el-GR" sz="3600" dirty="0" smtClean="0"/>
              <a:t>Πρόγραμμα </a:t>
            </a:r>
            <a:r>
              <a:rPr lang="en-US" sz="3600" dirty="0" smtClean="0"/>
              <a:t>ERASMUS</a:t>
            </a:r>
            <a:endParaRPr lang="el-GR" sz="3600" dirty="0"/>
          </a:p>
        </p:txBody>
      </p:sp>
      <p:sp>
        <p:nvSpPr>
          <p:cNvPr id="3" name="Content Placeholder 2"/>
          <p:cNvSpPr>
            <a:spLocks noGrp="1"/>
          </p:cNvSpPr>
          <p:nvPr>
            <p:ph idx="1"/>
          </p:nvPr>
        </p:nvSpPr>
        <p:spPr>
          <a:xfrm>
            <a:off x="228600" y="990600"/>
            <a:ext cx="8610600" cy="5715000"/>
          </a:xfrm>
        </p:spPr>
        <p:txBody>
          <a:bodyPr/>
          <a:lstStyle/>
          <a:p>
            <a:r>
              <a:rPr lang="el-GR" sz="2000" dirty="0" smtClean="0"/>
              <a:t>Τα μαθήματα που συσσωρεύονται σε άλλα Πανεπιστήμια μέσω του προγράμματος ERASMUS μεταφέρουν πιστωτικές μονάδες μέχρι 30 ECTS. </a:t>
            </a:r>
            <a:endParaRPr lang="en-US" sz="2000" dirty="0" smtClean="0"/>
          </a:p>
          <a:p>
            <a:r>
              <a:rPr lang="el-GR" sz="2000" dirty="0" smtClean="0"/>
              <a:t>Τα μαθήματα αυτά αντικαθιστούν υποχρεωτικά μαθήματα και κατ’ επιλογή υποχρεωτικά μαθήματα του ΠΠΣ στη περίπτωση που συμφωνούν σε περιεχόμενο και ECTS και μόνο με τη σύμφωνη γνώμη του διδάσκοντα του μαθήματος και του υπεύθυνου της συμφωνίας ERASMUS (σε ελάχιστες περιπτώσεις). </a:t>
            </a:r>
            <a:endParaRPr lang="en-US" sz="2000" dirty="0" smtClean="0"/>
          </a:p>
          <a:p>
            <a:r>
              <a:rPr lang="el-GR" sz="2000" dirty="0" smtClean="0"/>
              <a:t>Αλλιώς, εκλαμβάνονται ως προαιρετικά μαθήματα ή ελεύθερα μαθήματα με τη σύμφωνη γνώμη του υπεύθυνου της συμφωνίας ERASMUS μόνο εάν είναι συναφή με την Πληροφορική και τις Τηλεπικοινωνίες. </a:t>
            </a:r>
            <a:endParaRPr lang="en-US" sz="2000" dirty="0" smtClean="0"/>
          </a:p>
          <a:p>
            <a:r>
              <a:rPr lang="el-GR" sz="2000" dirty="0" smtClean="0"/>
              <a:t>Ειδικότερα αναγνωρίζονται ως προαιρετικά μαθήματα, που είναι μαθήματα βασικά (Β) ή επιλογής (Ε) μίας ειδίκευσης, ή ελεύθερα μαθήματα του ΠΠΣ του Τμήματός μας με τον τίτλο του μαθήματος και τα ECTS του ιδρύματος υποδοχής. </a:t>
            </a:r>
            <a:endParaRPr lang="en-US" sz="2000" dirty="0" smtClean="0"/>
          </a:p>
          <a:p>
            <a:r>
              <a:rPr lang="el-GR" sz="2000" dirty="0" smtClean="0"/>
              <a:t>Περισσότερα στον Οδηγό Σπουδών και στο νέο ΠΠΣ</a:t>
            </a:r>
            <a:endParaRPr lang="en-US" sz="2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0" y="152400"/>
            <a:ext cx="9144000" cy="685800"/>
          </a:xfrm>
        </p:spPr>
        <p:txBody>
          <a:bodyPr/>
          <a:lstStyle/>
          <a:p>
            <a:r>
              <a:rPr lang="el-GR" sz="3600" dirty="0" smtClean="0"/>
              <a:t>Υπολογισμός Βαθμού Πτυχίου του Νέου ΠΠΣ</a:t>
            </a:r>
          </a:p>
        </p:txBody>
      </p:sp>
      <p:graphicFrame>
        <p:nvGraphicFramePr>
          <p:cNvPr id="1026" name="Content Placeholder 3"/>
          <p:cNvGraphicFramePr>
            <a:graphicFrameLocks noGrp="1" noChangeAspect="1"/>
          </p:cNvGraphicFramePr>
          <p:nvPr>
            <p:ph idx="1"/>
          </p:nvPr>
        </p:nvGraphicFramePr>
        <p:xfrm>
          <a:off x="1730377" y="1143000"/>
          <a:ext cx="5735639" cy="1371600"/>
        </p:xfrm>
        <a:graphic>
          <a:graphicData uri="http://schemas.openxmlformats.org/presentationml/2006/ole">
            <p:oleObj spid="_x0000_s1052" name="Equation" r:id="rId3" imgW="2336800" imgH="558800" progId="Equation.3">
              <p:embed/>
            </p:oleObj>
          </a:graphicData>
        </a:graphic>
      </p:graphicFrame>
      <p:sp>
        <p:nvSpPr>
          <p:cNvPr id="5" name="Rectangle 5"/>
          <p:cNvSpPr>
            <a:spLocks noChangeArrowheads="1"/>
          </p:cNvSpPr>
          <p:nvPr/>
        </p:nvSpPr>
        <p:spPr bwMode="auto">
          <a:xfrm>
            <a:off x="304800" y="2590800"/>
            <a:ext cx="8534400" cy="4191000"/>
          </a:xfrm>
          <a:prstGeom prst="rect">
            <a:avLst/>
          </a:prstGeom>
          <a:noFill/>
          <a:ln w="9525">
            <a:noFill/>
            <a:miter lim="800000"/>
            <a:headEnd/>
            <a:tailEnd/>
          </a:ln>
        </p:spPr>
        <p:txBody>
          <a:bodyPr/>
          <a:lstStyle/>
          <a:p>
            <a:pPr marL="342900" indent="-342900">
              <a:lnSpc>
                <a:spcPct val="80000"/>
              </a:lnSpc>
              <a:spcBef>
                <a:spcPct val="20000"/>
              </a:spcBef>
              <a:spcAft>
                <a:spcPct val="20000"/>
              </a:spcAft>
              <a:defRPr/>
            </a:pPr>
            <a:r>
              <a:rPr lang="el-GR" dirty="0">
                <a:cs typeface="+mn-cs"/>
              </a:rPr>
              <a:t>Όπου:</a:t>
            </a:r>
          </a:p>
          <a:p>
            <a:pPr marL="719138" indent="-719138">
              <a:lnSpc>
                <a:spcPct val="120000"/>
              </a:lnSpc>
              <a:spcBef>
                <a:spcPct val="20000"/>
              </a:spcBef>
              <a:spcAft>
                <a:spcPct val="20000"/>
              </a:spcAft>
              <a:defRPr/>
            </a:pPr>
            <a:r>
              <a:rPr lang="en-US" sz="2400" dirty="0">
                <a:latin typeface="Lucida Calligraphy" pitchFamily="66" charset="0"/>
                <a:cs typeface="+mn-cs"/>
              </a:rPr>
              <a:t>v</a:t>
            </a:r>
            <a:r>
              <a:rPr lang="en-US" sz="2400" dirty="0">
                <a:cs typeface="+mn-cs"/>
              </a:rPr>
              <a:t> </a:t>
            </a:r>
            <a:r>
              <a:rPr lang="el-GR" dirty="0">
                <a:cs typeface="+mn-cs"/>
              </a:rPr>
              <a:t>	είναι ο συνολικός αριθμός των μαθημάτων για τη λήψη πτυχίου</a:t>
            </a:r>
            <a:r>
              <a:rPr lang="en-US" dirty="0">
                <a:cs typeface="+mn-cs"/>
              </a:rPr>
              <a:t> (</a:t>
            </a:r>
            <a:r>
              <a:rPr lang="el-GR" b="1" dirty="0">
                <a:cs typeface="+mn-cs"/>
              </a:rPr>
              <a:t>39</a:t>
            </a:r>
            <a:r>
              <a:rPr lang="en-US" b="1" dirty="0">
                <a:cs typeface="+mn-cs"/>
              </a:rPr>
              <a:t>-4</a:t>
            </a:r>
            <a:r>
              <a:rPr lang="el-GR" b="1" dirty="0">
                <a:cs typeface="+mn-cs"/>
              </a:rPr>
              <a:t>3</a:t>
            </a:r>
            <a:r>
              <a:rPr lang="en-US" dirty="0">
                <a:cs typeface="+mn-cs"/>
              </a:rPr>
              <a:t>)</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ΠΜ</a:t>
            </a:r>
            <a:r>
              <a:rPr lang="el-GR" sz="2400" baseline="-25000" dirty="0" err="1">
                <a:latin typeface="Lucida Calligraphy" pitchFamily="66" charset="0"/>
                <a:cs typeface="+mn-cs"/>
              </a:rPr>
              <a:t>ι</a:t>
            </a:r>
            <a:r>
              <a:rPr lang="el-GR" sz="2400" dirty="0">
                <a:latin typeface="Lucida Calligraphy" pitchFamily="66" charset="0"/>
                <a:cs typeface="+mn-cs"/>
              </a:rPr>
              <a:t> </a:t>
            </a:r>
            <a:r>
              <a:rPr lang="el-GR" sz="2400" dirty="0">
                <a:cs typeface="+mn-cs"/>
              </a:rPr>
              <a:t> </a:t>
            </a:r>
            <a:r>
              <a:rPr lang="el-GR" dirty="0">
                <a:cs typeface="+mn-cs"/>
              </a:rPr>
              <a:t>είναι τα </a:t>
            </a:r>
            <a:r>
              <a:rPr lang="en-US" dirty="0">
                <a:cs typeface="+mn-cs"/>
              </a:rPr>
              <a:t>ECTS</a:t>
            </a:r>
            <a:r>
              <a:rPr lang="el-GR" dirty="0">
                <a:cs typeface="+mn-cs"/>
              </a:rPr>
              <a:t> του αντίστοιχου μαθήματος</a:t>
            </a:r>
            <a:br>
              <a:rPr lang="el-GR" dirty="0">
                <a:cs typeface="+mn-cs"/>
              </a:rPr>
            </a:br>
            <a:r>
              <a:rPr lang="el-GR" dirty="0"/>
              <a:t> (το ακαδημαϊκό έτος που οι φοιτητές εξετάζονται επιτυχώς)</a:t>
            </a:r>
            <a:r>
              <a:rPr lang="el-GR" dirty="0">
                <a:cs typeface="+mn-cs"/>
              </a:rPr>
              <a:t>,</a:t>
            </a:r>
          </a:p>
          <a:p>
            <a:pPr marL="719138" indent="-719138">
              <a:lnSpc>
                <a:spcPct val="80000"/>
              </a:lnSpc>
              <a:spcBef>
                <a:spcPct val="20000"/>
              </a:spcBef>
              <a:spcAft>
                <a:spcPct val="20000"/>
              </a:spcAft>
              <a:defRPr/>
            </a:pPr>
            <a:r>
              <a:rPr lang="el-GR" sz="2400" dirty="0" err="1">
                <a:latin typeface="Lucida Calligraphy" pitchFamily="66" charset="0"/>
                <a:cs typeface="+mn-cs"/>
              </a:rPr>
              <a:t>Β</a:t>
            </a:r>
            <a:r>
              <a:rPr lang="el-GR" sz="2400" baseline="-25000" dirty="0" err="1">
                <a:latin typeface="Lucida Calligraphy" pitchFamily="66" charset="0"/>
                <a:cs typeface="+mn-cs"/>
              </a:rPr>
              <a:t>ι</a:t>
            </a:r>
            <a:r>
              <a:rPr lang="el-GR" sz="2400" baseline="-25000" dirty="0">
                <a:latin typeface="Lucida Calligraphy" pitchFamily="66" charset="0"/>
                <a:cs typeface="+mn-cs"/>
              </a:rPr>
              <a:t> </a:t>
            </a:r>
            <a:r>
              <a:rPr lang="el-GR" baseline="-25000" dirty="0">
                <a:cs typeface="+mn-cs"/>
              </a:rPr>
              <a:t>	</a:t>
            </a:r>
            <a:r>
              <a:rPr lang="el-GR" dirty="0">
                <a:cs typeface="+mn-cs"/>
              </a:rPr>
              <a:t>είναι ο βαθμός του αντίστοιχου μαθήματος.</a:t>
            </a:r>
          </a:p>
          <a:p>
            <a:pPr marL="719138" indent="-719138">
              <a:lnSpc>
                <a:spcPct val="80000"/>
              </a:lnSpc>
              <a:spcBef>
                <a:spcPct val="20000"/>
              </a:spcBef>
              <a:spcAft>
                <a:spcPct val="20000"/>
              </a:spcAft>
              <a:defRPr/>
            </a:pPr>
            <a:endParaRPr lang="el-GR" dirty="0">
              <a:cs typeface="+mn-cs"/>
            </a:endParaRPr>
          </a:p>
          <a:p>
            <a:pPr>
              <a:lnSpc>
                <a:spcPct val="80000"/>
              </a:lnSpc>
              <a:spcBef>
                <a:spcPct val="20000"/>
              </a:spcBef>
              <a:spcAft>
                <a:spcPct val="20000"/>
              </a:spcAft>
              <a:defRPr/>
            </a:pPr>
            <a:r>
              <a:rPr lang="el-GR" b="1" cap="small" dirty="0">
                <a:solidFill>
                  <a:srgbClr val="C00000"/>
                </a:solidFill>
                <a:latin typeface="Constantia" pitchFamily="18" charset="0"/>
                <a:cs typeface="+mn-cs"/>
              </a:rPr>
              <a:t>ΌΛΑ ΤΑ ΜΑΘΗΜΑΤΑ ΣΥΝΥΠΟΛΟΓΙΖΟΝΤΑΙ ΣΤΟ ΒΑΘΜΟ </a:t>
            </a:r>
            <a:r>
              <a:rPr lang="el-GR" b="1" cap="small" dirty="0" smtClean="0">
                <a:solidFill>
                  <a:srgbClr val="C00000"/>
                </a:solidFill>
                <a:latin typeface="Constantia" pitchFamily="18" charset="0"/>
                <a:cs typeface="+mn-cs"/>
              </a:rPr>
              <a:t>ΠΤΥΧΙΟΥ</a:t>
            </a:r>
          </a:p>
          <a:p>
            <a:pPr>
              <a:lnSpc>
                <a:spcPct val="80000"/>
              </a:lnSpc>
              <a:spcBef>
                <a:spcPct val="20000"/>
              </a:spcBef>
              <a:spcAft>
                <a:spcPct val="20000"/>
              </a:spcAft>
              <a:defRPr/>
            </a:pPr>
            <a:r>
              <a:rPr lang="el-GR" sz="1400" b="1" dirty="0" smtClean="0">
                <a:solidFill>
                  <a:srgbClr val="C00000"/>
                </a:solidFill>
                <a:latin typeface="Constantia" pitchFamily="18" charset="0"/>
                <a:cs typeface="+mn-cs"/>
              </a:rPr>
              <a:t>Οι φοιτητές δύνανται κατόπιν αιτήσεώς τους να εξαιρέσουν </a:t>
            </a:r>
            <a:r>
              <a:rPr lang="el-GR" sz="1400" b="1" dirty="0">
                <a:solidFill>
                  <a:srgbClr val="C00000"/>
                </a:solidFill>
                <a:latin typeface="Constantia" pitchFamily="18" charset="0"/>
              </a:rPr>
              <a:t>από το συνυπολογισμό </a:t>
            </a:r>
            <a:r>
              <a:rPr lang="el-GR" sz="1400" b="1" dirty="0" smtClean="0">
                <a:solidFill>
                  <a:srgbClr val="C00000"/>
                </a:solidFill>
                <a:latin typeface="Constantia" pitchFamily="18" charset="0"/>
              </a:rPr>
              <a:t>στο </a:t>
            </a:r>
            <a:r>
              <a:rPr lang="el-GR" sz="1400" b="1" dirty="0">
                <a:solidFill>
                  <a:srgbClr val="C00000"/>
                </a:solidFill>
                <a:latin typeface="Constantia" pitchFamily="18" charset="0"/>
              </a:rPr>
              <a:t>βαθμό πτυχίου μαθήματα επιλογής (ΕΥΜ, ΠΜ, ΕΛ), καθώς και τα υποχρεωτικά μαθήματα που καταργούνται στο νέο ΠΠΣ, δηλαδή: «Φυσική», «Σύγχρονη Ελληνική και Βαλκανική Ιστορία», και «Σύγχρονη Ευρωπαϊκή Ιστορία», αρκεί με τα υπόλοιπα μαθήματα να συσσωρεύουν τις απαιτούμενες για λήψη πτυχίου 240 πιστωτικές μονάδες (ECTS).</a:t>
            </a:r>
            <a:r>
              <a:rPr lang="en-US" sz="1400" dirty="0">
                <a:solidFill>
                  <a:srgbClr val="FF0000"/>
                </a:solidFill>
                <a:cs typeface="+mn-cs"/>
              </a:rPr>
              <a:t/>
            </a:r>
            <a:br>
              <a:rPr lang="en-US" sz="1400" dirty="0">
                <a:solidFill>
                  <a:srgbClr val="FF0000"/>
                </a:solidFill>
                <a:cs typeface="+mn-cs"/>
              </a:rPr>
            </a:br>
            <a:endParaRPr lang="el-GR" sz="1400" dirty="0">
              <a:solidFill>
                <a:srgbClr val="FF0000"/>
              </a:solidFill>
              <a:cs typeface="+mn-cs"/>
            </a:endParaRPr>
          </a:p>
          <a:p>
            <a:pPr>
              <a:lnSpc>
                <a:spcPct val="80000"/>
              </a:lnSpc>
              <a:spcBef>
                <a:spcPct val="20000"/>
              </a:spcBef>
              <a:spcAft>
                <a:spcPct val="20000"/>
              </a:spcAft>
              <a:defRPr/>
            </a:pPr>
            <a:r>
              <a:rPr lang="el-GR" sz="1400" b="1" dirty="0">
                <a:latin typeface="Constantia" pitchFamily="18" charset="0"/>
              </a:rPr>
              <a:t>Για τους φοιτητές που παραμένουν στο παλαιό ΠΠΣ, ο βαθμός πτυχίου υπολογίζεται χωρίς πιστωτικές μονάδες, όπως περιγράφεται στους οδηγούς σπουδών από το 2002-2003 μέχρι το 2011-2012.</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76200"/>
            <a:ext cx="5486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Προαπαιτούμενα Μαθήματα</a:t>
            </a:r>
          </a:p>
        </p:txBody>
      </p:sp>
      <p:sp>
        <p:nvSpPr>
          <p:cNvPr id="5" name="Content Placeholder 2"/>
          <p:cNvSpPr txBox="1">
            <a:spLocks/>
          </p:cNvSpPr>
          <p:nvPr/>
        </p:nvSpPr>
        <p:spPr>
          <a:xfrm>
            <a:off x="76200" y="914400"/>
            <a:ext cx="8991600" cy="5791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2000" b="1" dirty="0" smtClean="0"/>
              <a:t>Τα προαπαιτούμενα μαθήματα (</a:t>
            </a:r>
            <a:r>
              <a:rPr lang="el-GR" sz="2000" b="1" dirty="0" err="1" smtClean="0"/>
              <a:t>prerequisite</a:t>
            </a:r>
            <a:r>
              <a:rPr lang="el-GR" sz="2000" b="1" dirty="0" smtClean="0"/>
              <a:t> </a:t>
            </a:r>
            <a:r>
              <a:rPr lang="el-GR" sz="2000" b="1" dirty="0" err="1" smtClean="0"/>
              <a:t>courses</a:t>
            </a:r>
            <a:r>
              <a:rPr lang="el-GR" sz="2000" b="1" dirty="0" smtClean="0"/>
              <a:t>) είναι η προαπαιτούμενη γνώση που πρέπει να κατέχει ένας φοιτητής για να είναι ικανός  να κατανοήσει σε βάθος το γνωστικό αντικείμενο του μαθήματος και να ανταπεξέλθει επιτυχώς στις απαιτήσεις του. </a:t>
            </a:r>
            <a:endParaRPr lang="en-US" sz="2000" b="1" dirty="0" smtClean="0"/>
          </a:p>
          <a:p>
            <a:pPr marL="273050" indent="-273050">
              <a:spcBef>
                <a:spcPts val="600"/>
              </a:spcBef>
              <a:spcAft>
                <a:spcPts val="600"/>
              </a:spcAft>
              <a:buClr>
                <a:srgbClr val="0BD0D9"/>
              </a:buClr>
              <a:buSzPct val="95000"/>
              <a:buFont typeface="Wingdings 2" pitchFamily="18" charset="2"/>
              <a:buChar char=""/>
              <a:defRPr/>
            </a:pPr>
            <a:r>
              <a:rPr lang="el-GR" sz="2000" b="1" dirty="0" smtClean="0"/>
              <a:t>Οι φοιτητές, που δεν κατέχουν την προαπαιτούμενη γνώση σε ένα μάθημα αφομοιώνουν επιφανειακά και αποσπασματικά μέρος του μαθήματος, χάνουν την ευκαιρία να εντρυφήσουν σε βάθος και συνήθως παρουσιάζουν υψηλά ποσοστά αποτυχίας, χρονοτριβώντας και  χάνοντας τον στόχο τους. </a:t>
            </a:r>
          </a:p>
          <a:p>
            <a:pPr marL="273050" indent="-273050">
              <a:spcBef>
                <a:spcPts val="600"/>
              </a:spcBef>
              <a:spcAft>
                <a:spcPts val="600"/>
              </a:spcAft>
              <a:buClr>
                <a:srgbClr val="0BD0D9"/>
              </a:buClr>
              <a:buSzPct val="95000"/>
              <a:buFont typeface="Wingdings 2" pitchFamily="18" charset="2"/>
              <a:buChar char=""/>
              <a:defRPr/>
            </a:pPr>
            <a:r>
              <a:rPr lang="el-GR" sz="2000" b="1" dirty="0" smtClean="0"/>
              <a:t>Τα προαπαιτούμενα μαθήματα συναντώνται στα ΠΠΣ όλων των υψηλής στάθμης Πανεπιστημίων της αλλοδαπής, καθώς και στα προγράμματα σπουδών που προτείνουν από κοινού οι κορυφαίοι διεθνείς επιστημονικοί οργανισμοί  ACM και IEEE </a:t>
            </a:r>
            <a:r>
              <a:rPr lang="en-US" sz="2000" b="1" dirty="0" smtClean="0"/>
              <a:t>C</a:t>
            </a:r>
            <a:r>
              <a:rPr lang="el-GR" sz="2000" b="1" dirty="0" smtClean="0"/>
              <a:t>S για την Πληροφορική, </a:t>
            </a:r>
            <a:r>
              <a:rPr lang="en-US" sz="2000" b="1" dirty="0" smtClean="0"/>
              <a:t/>
            </a:r>
            <a:br>
              <a:rPr lang="en-US" sz="2000" b="1" dirty="0" smtClean="0"/>
            </a:br>
            <a:r>
              <a:rPr lang="el-GR" sz="2000" b="1" dirty="0" smtClean="0"/>
              <a:t>όπου αναφέρεται ρητά ότι τα εισαγωγικά μαθήματα ή τα μαθήματα κορμού χρησιμοποιούνται ως προαπαιτούμενα των ενδιάμεσων και των προηγμένων μαθημάτων ενός προγράμματος σπουδών.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76200"/>
            <a:ext cx="5486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Προαπαιτούμενα Μαθήματα</a:t>
            </a:r>
          </a:p>
        </p:txBody>
      </p:sp>
      <p:sp>
        <p:nvSpPr>
          <p:cNvPr id="4" name="Content Placeholder 2"/>
          <p:cNvSpPr txBox="1">
            <a:spLocks/>
          </p:cNvSpPr>
          <p:nvPr/>
        </p:nvSpPr>
        <p:spPr>
          <a:xfrm>
            <a:off x="76200" y="914400"/>
            <a:ext cx="8991600" cy="5791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2000" b="1" dirty="0" smtClean="0">
                <a:solidFill>
                  <a:srgbClr val="C00000"/>
                </a:solidFill>
              </a:rPr>
              <a:t>Ο ΒΑΣΙΚΟΣ ΚΥΚΛΟΣ ΣΠΟΥΔΩΝ ΔΕΝ ΕΧΕΙ ΠΡΟΑΠΑΙΤΟΥΜΕΝΑ ΜΑΘΗΜΑΤΑ</a:t>
            </a:r>
            <a:endParaRPr lang="en-US" sz="2000" b="1" dirty="0" smtClean="0">
              <a:solidFill>
                <a:srgbClr val="C00000"/>
              </a:solidFill>
            </a:endParaRPr>
          </a:p>
          <a:p>
            <a:pPr marL="273050" indent="-273050">
              <a:spcBef>
                <a:spcPts val="600"/>
              </a:spcBef>
              <a:spcAft>
                <a:spcPts val="600"/>
              </a:spcAft>
              <a:buClr>
                <a:srgbClr val="0BD0D9"/>
              </a:buClr>
              <a:buSzPct val="95000"/>
              <a:buFont typeface="Wingdings 2" pitchFamily="18" charset="2"/>
              <a:buChar char=""/>
              <a:defRPr/>
            </a:pPr>
            <a:r>
              <a:rPr lang="el-GR" sz="2000" b="1" dirty="0" smtClean="0"/>
              <a:t>Όλα τα προαπαιτούμενα μαθήματα  του εστιασμένου κύκλου σπουδών είναι σε προηγούμενο έτος σε σχέση με το έτος του μαθήματος που αναφέρεται σε αυτά, ώστε να παρέχεται η δυνατότητα της χρήσης της εξεταστικής του Σεπτεμβρίου ως δεύτερης ευκαιρίας για την εξέταση του προαπαιτούμενου μαθήματος.</a:t>
            </a:r>
          </a:p>
          <a:p>
            <a:pPr marL="273050" indent="-273050">
              <a:spcBef>
                <a:spcPts val="600"/>
              </a:spcBef>
              <a:spcAft>
                <a:spcPts val="600"/>
              </a:spcAft>
              <a:buClr>
                <a:srgbClr val="0BD0D9"/>
              </a:buClr>
              <a:buSzPct val="95000"/>
              <a:buFont typeface="Wingdings 2" pitchFamily="18" charset="2"/>
              <a:buChar char=""/>
              <a:defRPr/>
            </a:pPr>
            <a:r>
              <a:rPr lang="el-GR" sz="2000" b="1" dirty="0" smtClean="0"/>
              <a:t>Η συντριπτική πλειοψηφία των αλλαγών που έγιναν μέχρι τώρα στα προαπαιτούμενα μαθήματα είχαν ως γνώμονα τη διευκόλυνση των φοιτητών.</a:t>
            </a:r>
          </a:p>
          <a:p>
            <a:pPr marL="273050" indent="-273050">
              <a:spcBef>
                <a:spcPts val="600"/>
              </a:spcBef>
              <a:spcAft>
                <a:spcPts val="600"/>
              </a:spcAft>
              <a:buClr>
                <a:srgbClr val="0BD0D9"/>
              </a:buClr>
              <a:buSzPct val="95000"/>
              <a:buFont typeface="Wingdings 2" pitchFamily="18" charset="2"/>
              <a:buChar char=""/>
              <a:defRPr/>
            </a:pPr>
            <a:r>
              <a:rPr lang="el-GR" sz="2000" b="1" dirty="0" smtClean="0"/>
              <a:t>Δεν θα υπάρξουν αλλαγές στα προαπαιτούμενα μαθήματα στο άμεσο μέλλον.</a:t>
            </a:r>
          </a:p>
          <a:p>
            <a:pPr marL="273050" indent="-273050">
              <a:spcBef>
                <a:spcPts val="600"/>
              </a:spcBef>
              <a:spcAft>
                <a:spcPts val="600"/>
              </a:spcAft>
              <a:buClr>
                <a:srgbClr val="0BD0D9"/>
              </a:buClr>
              <a:buSzPct val="95000"/>
              <a:buFont typeface="Wingdings 2" pitchFamily="18" charset="2"/>
              <a:buChar char=""/>
              <a:defRPr/>
            </a:pPr>
            <a:r>
              <a:rPr lang="el-GR" sz="2000" b="1" dirty="0" smtClean="0"/>
              <a:t>Θέματα που αφορούν την εφαρμογή των προαπαιτούμενων μαθημάτων ρυθμίζονται κατά περίπτωση με τους  </a:t>
            </a:r>
            <a:r>
              <a:rPr lang="el-GR" sz="2000" b="1" dirty="0" smtClean="0">
                <a:solidFill>
                  <a:srgbClr val="C00000"/>
                </a:solidFill>
              </a:rPr>
              <a:t>Σύμβουλους Καθηγητές.</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43434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Δηλώσεις Μαθημάτων</a:t>
            </a:r>
          </a:p>
        </p:txBody>
      </p:sp>
      <p:sp>
        <p:nvSpPr>
          <p:cNvPr id="3" name="Content Placeholder 2"/>
          <p:cNvSpPr txBox="1">
            <a:spLocks/>
          </p:cNvSpPr>
          <p:nvPr/>
        </p:nvSpPr>
        <p:spPr>
          <a:xfrm>
            <a:off x="76200" y="914400"/>
            <a:ext cx="8991600" cy="57912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2400" b="1" dirty="0" smtClean="0"/>
              <a:t>Οι φοιτητές δηλώνουν μέχρι 12 μαθήματα ανά εξάμηνο στον κανονικό κύκλο σπουδών (τα 4 πρώτα χρόνια) ανεξαρτήτως πιστωτικών μονάδων (ECTS). </a:t>
            </a:r>
          </a:p>
          <a:p>
            <a:pPr marL="273050" indent="-273050">
              <a:spcBef>
                <a:spcPts val="600"/>
              </a:spcBef>
              <a:spcAft>
                <a:spcPts val="600"/>
              </a:spcAft>
              <a:buClr>
                <a:srgbClr val="0BD0D9"/>
              </a:buClr>
              <a:buSzPct val="95000"/>
              <a:buFont typeface="Wingdings 2" pitchFamily="18" charset="2"/>
              <a:buChar char=""/>
              <a:defRPr/>
            </a:pPr>
            <a:r>
              <a:rPr lang="el-GR" sz="2400" b="1" dirty="0" smtClean="0"/>
              <a:t>Οι επί </a:t>
            </a:r>
            <a:r>
              <a:rPr lang="el-GR" sz="2400" b="1" dirty="0" err="1" smtClean="0"/>
              <a:t>πτυχίω</a:t>
            </a:r>
            <a:r>
              <a:rPr lang="el-GR" sz="2400" b="1" dirty="0" smtClean="0"/>
              <a:t> φοιτητές δηλώνουν μέχρι 16 μαθήματα ανά εξάμηνο, ενώ όταν προβλέπεται διπλή εξεταστική δηλώνουν μέχρι 24 μαθήματα ανά εξάμηνο.</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45720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Βελτίωση Βαθμολογιών</a:t>
            </a:r>
          </a:p>
        </p:txBody>
      </p:sp>
      <p:sp>
        <p:nvSpPr>
          <p:cNvPr id="3" name="Content Placeholder 2"/>
          <p:cNvSpPr txBox="1">
            <a:spLocks/>
          </p:cNvSpPr>
          <p:nvPr/>
        </p:nvSpPr>
        <p:spPr>
          <a:xfrm>
            <a:off x="76200" y="838200"/>
            <a:ext cx="8991600" cy="6019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2400" b="1" dirty="0" smtClean="0"/>
              <a:t>Οι φοιτητές δύνανται να θέσουν «ρήτρα» στο γραπτό τους </a:t>
            </a:r>
          </a:p>
          <a:p>
            <a:pPr marL="673100" lvl="1" indent="-273050">
              <a:spcBef>
                <a:spcPts val="600"/>
              </a:spcBef>
              <a:spcAft>
                <a:spcPts val="600"/>
              </a:spcAft>
              <a:buClr>
                <a:srgbClr val="0BD0D9"/>
              </a:buClr>
              <a:buSzPct val="95000"/>
              <a:buFont typeface="Wingdings 2" pitchFamily="18" charset="2"/>
              <a:buChar char=""/>
              <a:defRPr/>
            </a:pPr>
            <a:r>
              <a:rPr lang="el-GR" sz="2000" b="1" dirty="0" smtClean="0"/>
              <a:t>«Να σταλεί μη </a:t>
            </a:r>
            <a:r>
              <a:rPr lang="el-GR" sz="2000" b="1" dirty="0" err="1" smtClean="0"/>
              <a:t>προβιβάσιμος</a:t>
            </a:r>
            <a:r>
              <a:rPr lang="el-GR" sz="2000" b="1" dirty="0" smtClean="0"/>
              <a:t> βαθμός 4 στη περίπτωση που ο βαθμός μου είναι μικρότερος από Χ».</a:t>
            </a:r>
          </a:p>
          <a:p>
            <a:pPr marL="273050" indent="-273050">
              <a:spcBef>
                <a:spcPts val="600"/>
              </a:spcBef>
              <a:spcAft>
                <a:spcPts val="600"/>
              </a:spcAft>
              <a:buClr>
                <a:srgbClr val="0BD0D9"/>
              </a:buClr>
              <a:buSzPct val="95000"/>
              <a:buFont typeface="Wingdings 2" pitchFamily="18" charset="2"/>
              <a:buChar char=""/>
              <a:defRPr/>
            </a:pPr>
            <a:r>
              <a:rPr lang="el-GR" sz="2400" b="1" dirty="0" smtClean="0"/>
              <a:t>Οι φοιτητές δύνανται να ζητήσουν από τον Καθηγητή τους να μην σταλεί </a:t>
            </a:r>
            <a:r>
              <a:rPr lang="el-GR" sz="2400" b="1" dirty="0" err="1" smtClean="0"/>
              <a:t>προβιβάσιμος</a:t>
            </a:r>
            <a:r>
              <a:rPr lang="el-GR" sz="2400" b="1" dirty="0" smtClean="0"/>
              <a:t> βαθμός που δεν τους ικανοποιεί ή επηρεάζει αρνητικά τον βαθμό πτυχίου.</a:t>
            </a:r>
          </a:p>
          <a:p>
            <a:pPr marL="673100" lvl="1" indent="-273050">
              <a:spcBef>
                <a:spcPts val="600"/>
              </a:spcBef>
              <a:spcAft>
                <a:spcPts val="600"/>
              </a:spcAft>
              <a:buClr>
                <a:srgbClr val="0BD0D9"/>
              </a:buClr>
              <a:buSzPct val="95000"/>
              <a:buFont typeface="Wingdings 2" pitchFamily="18" charset="2"/>
              <a:buChar char=""/>
              <a:defRPr/>
            </a:pPr>
            <a:r>
              <a:rPr lang="el-GR" sz="2000" b="1" dirty="0" smtClean="0"/>
              <a:t>Ενημερώνουν τον Καθηγητή τους </a:t>
            </a:r>
            <a:r>
              <a:rPr lang="el-GR" sz="2000" b="1" dirty="0" smtClean="0">
                <a:solidFill>
                  <a:srgbClr val="C00000"/>
                </a:solidFill>
              </a:rPr>
              <a:t>πριν</a:t>
            </a:r>
            <a:r>
              <a:rPr lang="el-GR" sz="2000" b="1" dirty="0" smtClean="0"/>
              <a:t> κλίσουν τα βαθμολόγια</a:t>
            </a:r>
          </a:p>
          <a:p>
            <a:pPr marL="673100" lvl="1" indent="-273050">
              <a:spcBef>
                <a:spcPts val="600"/>
              </a:spcBef>
              <a:spcAft>
                <a:spcPts val="600"/>
              </a:spcAft>
              <a:buClr>
                <a:srgbClr val="0BD0D9"/>
              </a:buClr>
              <a:buSzPct val="95000"/>
              <a:buFont typeface="Wingdings 2" pitchFamily="18" charset="2"/>
              <a:buChar char=""/>
              <a:defRPr/>
            </a:pPr>
            <a:r>
              <a:rPr lang="el-GR" sz="2000" b="1" dirty="0" smtClean="0"/>
              <a:t>Στέλνεται μη </a:t>
            </a:r>
            <a:r>
              <a:rPr lang="el-GR" sz="2000" b="1" dirty="0" err="1" smtClean="0"/>
              <a:t>προβιβάσιμος</a:t>
            </a:r>
            <a:r>
              <a:rPr lang="el-GR" sz="2000" b="1" dirty="0" smtClean="0"/>
              <a:t> βαθμός 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
            <a:ext cx="4572000" cy="609600"/>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defRPr/>
            </a:pPr>
            <a:r>
              <a:rPr lang="el-GR" sz="3200" b="1" kern="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Παράρτημα Διπλώματος</a:t>
            </a:r>
          </a:p>
        </p:txBody>
      </p:sp>
      <p:sp>
        <p:nvSpPr>
          <p:cNvPr id="7" name="Content Placeholder 2"/>
          <p:cNvSpPr txBox="1">
            <a:spLocks/>
          </p:cNvSpPr>
          <p:nvPr/>
        </p:nvSpPr>
        <p:spPr>
          <a:xfrm>
            <a:off x="76200" y="838200"/>
            <a:ext cx="8991600" cy="6019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273050" indent="-273050">
              <a:spcBef>
                <a:spcPts val="600"/>
              </a:spcBef>
              <a:spcAft>
                <a:spcPts val="600"/>
              </a:spcAft>
              <a:buClr>
                <a:srgbClr val="0BD0D9"/>
              </a:buClr>
              <a:buSzPct val="95000"/>
              <a:buFont typeface="Wingdings 2" pitchFamily="18" charset="2"/>
              <a:buChar char=""/>
              <a:defRPr/>
            </a:pPr>
            <a:r>
              <a:rPr lang="el-GR" sz="2400" b="1" dirty="0" smtClean="0"/>
              <a:t>Από την επόμενη ορκωμοσία, όλοι οι φοιτητές θα λάβουν μαζί με το πτυχίο τους και το «</a:t>
            </a:r>
            <a:r>
              <a:rPr lang="el-GR" sz="2400" b="1" dirty="0" smtClean="0">
                <a:solidFill>
                  <a:srgbClr val="C00000"/>
                </a:solidFill>
              </a:rPr>
              <a:t>Παράρτημα Διπλώματος</a:t>
            </a:r>
            <a:r>
              <a:rPr lang="el-GR" sz="2400" b="1" dirty="0" smtClean="0"/>
              <a:t>» στην </a:t>
            </a:r>
            <a:r>
              <a:rPr lang="el-GR" sz="2400" b="1" dirty="0" smtClean="0">
                <a:solidFill>
                  <a:srgbClr val="C00000"/>
                </a:solidFill>
              </a:rPr>
              <a:t>Ελληνική</a:t>
            </a:r>
            <a:r>
              <a:rPr lang="el-GR" sz="2400" b="1" dirty="0" smtClean="0"/>
              <a:t> και </a:t>
            </a:r>
            <a:r>
              <a:rPr lang="el-GR" sz="2400" b="1" dirty="0" smtClean="0">
                <a:solidFill>
                  <a:srgbClr val="C00000"/>
                </a:solidFill>
              </a:rPr>
              <a:t>Αγγλική</a:t>
            </a:r>
            <a:r>
              <a:rPr lang="el-GR" sz="2400" b="1" dirty="0" smtClean="0"/>
              <a:t> γλώσσα.</a:t>
            </a:r>
          </a:p>
          <a:p>
            <a:pPr marL="273050" indent="-273050">
              <a:spcBef>
                <a:spcPts val="600"/>
              </a:spcBef>
              <a:spcAft>
                <a:spcPts val="600"/>
              </a:spcAft>
              <a:buClr>
                <a:srgbClr val="0BD0D9"/>
              </a:buClr>
              <a:buSzPct val="95000"/>
              <a:buFont typeface="Wingdings 2" pitchFamily="18" charset="2"/>
              <a:buChar char=""/>
              <a:defRPr/>
            </a:pPr>
            <a:r>
              <a:rPr lang="el-GR" sz="2400" b="1" dirty="0" smtClean="0"/>
              <a:t>Το «Παράρτημα Διπλώματος στην Αγγλική Γλώσσα (</a:t>
            </a:r>
            <a:r>
              <a:rPr lang="en-US" sz="2400" b="1" dirty="0" smtClean="0"/>
              <a:t>“Diploma Supplement”) </a:t>
            </a:r>
            <a:r>
              <a:rPr lang="el-GR" sz="2400" b="1" dirty="0" smtClean="0"/>
              <a:t>απλοποιεί τις διαδικασίες εγγραφής σε Μεταπτυχιακά Προγράμματα Σπουδών </a:t>
            </a:r>
            <a:br>
              <a:rPr lang="el-GR" sz="2400" b="1" dirty="0" smtClean="0"/>
            </a:br>
            <a:r>
              <a:rPr lang="el-GR" sz="2400" b="1" dirty="0" smtClean="0"/>
              <a:t>στην αλλοδαπή.</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Rot="1" noChangeArrowheads="1"/>
          </p:cNvSpPr>
          <p:nvPr/>
        </p:nvSpPr>
        <p:spPr>
          <a:xfrm>
            <a:off x="2520951" y="0"/>
            <a:ext cx="4572000"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Science</a:t>
            </a:r>
          </a:p>
        </p:txBody>
      </p:sp>
      <p:sp>
        <p:nvSpPr>
          <p:cNvPr id="3" name="Rectangle 3"/>
          <p:cNvSpPr txBox="1">
            <a:spLocks noChangeArrowheads="1"/>
          </p:cNvSpPr>
          <p:nvPr/>
        </p:nvSpPr>
        <p:spPr>
          <a:xfrm>
            <a:off x="228601" y="1125538"/>
            <a:ext cx="5135563" cy="5543550"/>
          </a:xfrm>
          <a:prstGeom prst="rect">
            <a:avLst/>
          </a:prstGeom>
        </p:spPr>
        <p:txBody>
          <a:bodyPr/>
          <a:lstStyle/>
          <a:p>
            <a:pPr marL="342900" indent="-342900">
              <a:lnSpc>
                <a:spcPct val="105000"/>
              </a:lnSpc>
              <a:spcBef>
                <a:spcPct val="20000"/>
              </a:spcBef>
              <a:buFontTx/>
              <a:buChar char="•"/>
              <a:defRPr/>
            </a:pPr>
            <a:r>
              <a:rPr lang="el-GR" sz="1400" b="1" kern="0" dirty="0" err="1">
                <a:solidFill>
                  <a:srgbClr val="FF3300"/>
                </a:solidFill>
                <a:cs typeface="+mn-cs"/>
              </a:rPr>
              <a:t>Mathematics</a:t>
            </a:r>
            <a:r>
              <a:rPr lang="el-GR" sz="1400" b="1" kern="0" dirty="0">
                <a:solidFill>
                  <a:srgbClr val="CC3300"/>
                </a:solidFill>
                <a:cs typeface="+mn-cs"/>
              </a:rPr>
              <a:t> (26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(6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Calculus</a:t>
            </a:r>
            <a:r>
              <a:rPr lang="el-GR" sz="1050" b="1" kern="0" dirty="0">
                <a:cs typeface="+mn-cs"/>
              </a:rPr>
              <a:t> (MATH41, MATH42)</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Mathematical</a:t>
            </a:r>
            <a:r>
              <a:rPr lang="el-GR" sz="1050" b="1" i="1" kern="0" dirty="0">
                <a:cs typeface="+mn-cs"/>
              </a:rPr>
              <a:t> </a:t>
            </a:r>
            <a:r>
              <a:rPr lang="el-GR" sz="1050" b="1" i="1" kern="0" dirty="0" err="1">
                <a:cs typeface="+mn-cs"/>
              </a:rPr>
              <a:t>Foundations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Computing</a:t>
            </a:r>
            <a:r>
              <a:rPr lang="el-GR" sz="1050" b="1" kern="0" dirty="0">
                <a:cs typeface="+mn-cs"/>
              </a:rPr>
              <a:t> (CS103)</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Introduction</a:t>
            </a:r>
            <a:r>
              <a:rPr lang="el-GR" sz="1050" b="1" i="1" kern="0" dirty="0">
                <a:cs typeface="+mn-cs"/>
              </a:rPr>
              <a:t> </a:t>
            </a:r>
            <a:r>
              <a:rPr lang="el-GR" sz="1050" b="1" i="1" kern="0" dirty="0" err="1">
                <a:cs typeface="+mn-cs"/>
              </a:rPr>
              <a:t>to</a:t>
            </a:r>
            <a:r>
              <a:rPr lang="el-GR" sz="1050" b="1" i="1" kern="0" dirty="0">
                <a:cs typeface="+mn-cs"/>
              </a:rPr>
              <a:t> </a:t>
            </a:r>
            <a:r>
              <a:rPr lang="el-GR" sz="1050" b="1" i="1" kern="0" dirty="0" err="1">
                <a:cs typeface="+mn-cs"/>
              </a:rPr>
              <a:t>Probability</a:t>
            </a:r>
            <a:r>
              <a:rPr lang="el-GR" sz="1050" b="1" i="1" kern="0" dirty="0">
                <a:cs typeface="+mn-cs"/>
              </a:rPr>
              <a:t> </a:t>
            </a:r>
            <a:r>
              <a:rPr lang="el-GR" sz="1050" b="1" i="1" kern="0" dirty="0" err="1">
                <a:cs typeface="+mn-cs"/>
              </a:rPr>
              <a:t>for</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Scientists</a:t>
            </a:r>
            <a:r>
              <a:rPr lang="el-GR" sz="1050" b="1" kern="0" dirty="0">
                <a:cs typeface="+mn-cs"/>
              </a:rPr>
              <a:t> (CS109)</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Two</a:t>
            </a:r>
            <a:r>
              <a:rPr lang="el-GR" sz="1050" b="1" kern="0" dirty="0">
                <a:cs typeface="+mn-cs"/>
              </a:rPr>
              <a:t> </a:t>
            </a:r>
            <a:r>
              <a:rPr lang="el-GR" sz="1050" b="1" kern="0" dirty="0" err="1">
                <a:cs typeface="+mn-cs"/>
              </a:rPr>
              <a:t>math</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set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Science</a:t>
            </a:r>
            <a:r>
              <a:rPr lang="el-GR" sz="1400" b="1" kern="0" dirty="0">
                <a:solidFill>
                  <a:srgbClr val="CC3300"/>
                </a:solidFill>
                <a:cs typeface="+mn-cs"/>
              </a:rPr>
              <a:t> (11 </a:t>
            </a:r>
            <a:r>
              <a:rPr lang="el-GR" sz="1400" b="1" kern="0" dirty="0" err="1">
                <a:solidFill>
                  <a:srgbClr val="CC3300"/>
                </a:solidFill>
                <a:cs typeface="+mn-cs"/>
              </a:rPr>
              <a:t>Units</a:t>
            </a:r>
            <a:r>
              <a:rPr lang="el-GR" sz="1400" b="1" kern="0" dirty="0">
                <a:solidFill>
                  <a:srgbClr val="CC3300"/>
                </a:solidFill>
                <a:cs typeface="+mn-cs"/>
              </a:rPr>
              <a:t>)</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Mechanics</a:t>
            </a:r>
            <a:r>
              <a:rPr lang="el-GR" sz="1050" b="1" kern="0" dirty="0">
                <a:cs typeface="+mn-cs"/>
              </a:rPr>
              <a:t> (PHYSICS41)</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Electricity</a:t>
            </a:r>
            <a:r>
              <a:rPr lang="el-GR" sz="1050" b="1" i="1" kern="0" dirty="0">
                <a:cs typeface="+mn-cs"/>
              </a:rPr>
              <a:t> and </a:t>
            </a:r>
            <a:r>
              <a:rPr lang="el-GR" sz="1050" b="1" i="1" kern="0" dirty="0" err="1">
                <a:cs typeface="+mn-cs"/>
              </a:rPr>
              <a:t>Magnetism</a:t>
            </a:r>
            <a:r>
              <a:rPr lang="el-GR" sz="1050" b="1" kern="0" dirty="0">
                <a:cs typeface="+mn-cs"/>
              </a:rPr>
              <a:t> (PHYSICS43)</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science</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Engineering</a:t>
            </a:r>
            <a:r>
              <a:rPr lang="el-GR" sz="1400" b="1" kern="0" dirty="0">
                <a:solidFill>
                  <a:srgbClr val="CC3300"/>
                </a:solidFill>
                <a:cs typeface="+mn-cs"/>
              </a:rPr>
              <a:t> </a:t>
            </a:r>
            <a:r>
              <a:rPr lang="el-GR" sz="1400" b="1" kern="0" dirty="0">
                <a:solidFill>
                  <a:srgbClr val="FF3300"/>
                </a:solidFill>
                <a:cs typeface="+mn-cs"/>
              </a:rPr>
              <a:t>Fundamentals</a:t>
            </a:r>
            <a:r>
              <a:rPr lang="el-GR" sz="1400" b="1" kern="0" dirty="0">
                <a:cs typeface="+mn-cs"/>
              </a:rPr>
              <a:t> (13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Programming</a:t>
            </a:r>
            <a:r>
              <a:rPr lang="el-GR" sz="1050" b="1" i="1" kern="0" dirty="0">
                <a:cs typeface="+mn-cs"/>
              </a:rPr>
              <a:t> </a:t>
            </a:r>
            <a:r>
              <a:rPr lang="el-GR" sz="1050" b="1" i="1" kern="0" dirty="0" err="1">
                <a:cs typeface="+mn-cs"/>
              </a:rPr>
              <a:t>Abstractions</a:t>
            </a:r>
            <a:r>
              <a:rPr lang="el-GR" sz="1050" b="1" kern="0" dirty="0">
                <a:cs typeface="+mn-cs"/>
              </a:rPr>
              <a:t> (CS106B </a:t>
            </a:r>
            <a:r>
              <a:rPr lang="el-GR" sz="1050" b="1" kern="0" dirty="0" err="1">
                <a:cs typeface="+mn-cs"/>
              </a:rPr>
              <a:t>or</a:t>
            </a:r>
            <a:r>
              <a:rPr lang="el-GR" sz="1050" b="1" kern="0" dirty="0">
                <a:cs typeface="+mn-cs"/>
              </a:rPr>
              <a:t> CS106X)</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Introductory</a:t>
            </a:r>
            <a:r>
              <a:rPr lang="el-GR" sz="1050" b="1" i="1" kern="0" dirty="0">
                <a:cs typeface="+mn-cs"/>
              </a:rPr>
              <a:t> </a:t>
            </a:r>
            <a:r>
              <a:rPr lang="el-GR" sz="1050" b="1" i="1" kern="0" dirty="0" err="1">
                <a:cs typeface="+mn-cs"/>
              </a:rPr>
              <a:t>Electronics</a:t>
            </a:r>
            <a:r>
              <a:rPr lang="el-GR" sz="1050" b="1" kern="0" dirty="0">
                <a:cs typeface="+mn-cs"/>
              </a:rPr>
              <a:t> (ENGR40)</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fundamental</a:t>
            </a:r>
            <a:r>
              <a:rPr lang="el-GR" sz="1050" b="1" kern="0" dirty="0">
                <a:cs typeface="+mn-cs"/>
              </a:rPr>
              <a:t> </a:t>
            </a:r>
            <a:r>
              <a:rPr lang="el-GR" sz="1050" b="1" kern="0" dirty="0" err="1">
                <a:cs typeface="+mn-cs"/>
              </a:rPr>
              <a:t>elective</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Technology</a:t>
            </a:r>
            <a:r>
              <a:rPr lang="el-GR" sz="1400" b="1" kern="0" dirty="0">
                <a:solidFill>
                  <a:srgbClr val="FF3300"/>
                </a:solidFill>
                <a:cs typeface="+mn-cs"/>
              </a:rPr>
              <a:t> </a:t>
            </a:r>
            <a:r>
              <a:rPr lang="el-GR" sz="1400" b="1" kern="0" dirty="0" err="1">
                <a:solidFill>
                  <a:srgbClr val="FF3300"/>
                </a:solidFill>
                <a:cs typeface="+mn-cs"/>
              </a:rPr>
              <a:t>in</a:t>
            </a:r>
            <a:r>
              <a:rPr lang="el-GR" sz="1400" b="1" kern="0" dirty="0">
                <a:solidFill>
                  <a:srgbClr val="FF3300"/>
                </a:solidFill>
                <a:cs typeface="+mn-cs"/>
              </a:rPr>
              <a:t> </a:t>
            </a:r>
            <a:r>
              <a:rPr lang="el-GR" sz="1400" b="1" kern="0" dirty="0" err="1">
                <a:solidFill>
                  <a:srgbClr val="FF3300"/>
                </a:solidFill>
                <a:cs typeface="+mn-cs"/>
              </a:rPr>
              <a:t>Society</a:t>
            </a:r>
            <a:r>
              <a:rPr lang="el-GR" sz="1400" b="1" kern="0" dirty="0">
                <a:cs typeface="+mn-cs"/>
              </a:rPr>
              <a:t> (3-5 </a:t>
            </a:r>
            <a:r>
              <a:rPr lang="el-GR" sz="1400" b="1" kern="0" dirty="0" err="1">
                <a:cs typeface="+mn-cs"/>
              </a:rPr>
              <a:t>Units</a:t>
            </a:r>
            <a:r>
              <a:rPr lang="el-GR" sz="1400" b="1" kern="0" dirty="0">
                <a:cs typeface="+mn-cs"/>
              </a:rPr>
              <a:t>) </a:t>
            </a:r>
            <a:r>
              <a:rPr lang="el-GR" sz="1400" b="1" kern="0" dirty="0">
                <a:solidFill>
                  <a:srgbClr val="006600"/>
                </a:solidFill>
                <a:cs typeface="+mn-cs"/>
              </a:rPr>
              <a:t>(1 μάθημα)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One</a:t>
            </a:r>
            <a:r>
              <a:rPr lang="el-GR" sz="1050" b="1" kern="0" dirty="0">
                <a:cs typeface="+mn-cs"/>
              </a:rPr>
              <a:t> </a:t>
            </a:r>
            <a:r>
              <a:rPr lang="el-GR" sz="1050" b="1" kern="0" dirty="0" err="1">
                <a:cs typeface="+mn-cs"/>
              </a:rPr>
              <a:t>TiS</a:t>
            </a:r>
            <a:r>
              <a:rPr lang="el-GR" sz="1050" b="1" kern="0" dirty="0">
                <a:cs typeface="+mn-cs"/>
              </a:rPr>
              <a:t> </a:t>
            </a:r>
            <a:r>
              <a:rPr lang="el-GR" sz="1050" b="1" kern="0" dirty="0" err="1">
                <a:cs typeface="+mn-cs"/>
              </a:rPr>
              <a:t>class</a:t>
            </a:r>
            <a:r>
              <a:rPr lang="el-GR" sz="1050" b="1" kern="0" dirty="0">
                <a:cs typeface="+mn-cs"/>
              </a:rPr>
              <a:t> </a:t>
            </a:r>
            <a:r>
              <a:rPr lang="el-GR" sz="1050" b="1" kern="0" dirty="0" err="1">
                <a:cs typeface="+mn-cs"/>
              </a:rPr>
              <a:t>from</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School</a:t>
            </a:r>
            <a:r>
              <a:rPr lang="el-GR" sz="1050" b="1" kern="0" dirty="0">
                <a:cs typeface="+mn-cs"/>
              </a:rPr>
              <a:t> </a:t>
            </a:r>
            <a:r>
              <a:rPr lang="el-GR" sz="1050" b="1" kern="0" dirty="0" err="1">
                <a:cs typeface="+mn-cs"/>
              </a:rPr>
              <a:t>of</a:t>
            </a:r>
            <a:r>
              <a:rPr lang="el-GR" sz="1050" b="1" kern="0" dirty="0">
                <a:cs typeface="+mn-cs"/>
              </a:rPr>
              <a:t> </a:t>
            </a:r>
            <a:r>
              <a:rPr lang="el-GR" sz="1050" b="1" kern="0" dirty="0" err="1">
                <a:cs typeface="+mn-cs"/>
              </a:rPr>
              <a:t>Engineering</a:t>
            </a:r>
            <a:r>
              <a:rPr lang="el-GR" sz="1050" b="1" kern="0" dirty="0">
                <a:cs typeface="+mn-cs"/>
              </a:rPr>
              <a:t> </a:t>
            </a:r>
            <a:r>
              <a:rPr lang="el-GR" sz="1050" b="1" kern="0" dirty="0" err="1">
                <a:cs typeface="+mn-cs"/>
              </a:rPr>
              <a:t>list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Core</a:t>
            </a:r>
            <a:r>
              <a:rPr lang="el-GR" sz="1400" b="1" kern="0" dirty="0">
                <a:cs typeface="+mn-cs"/>
              </a:rPr>
              <a:t> (14 </a:t>
            </a:r>
            <a:r>
              <a:rPr lang="el-GR" sz="1400" b="1" kern="0" dirty="0" err="1">
                <a:cs typeface="+mn-cs"/>
              </a:rPr>
              <a:t>Units</a:t>
            </a:r>
            <a:r>
              <a:rPr lang="el-GR" sz="1400" b="1" kern="0" dirty="0">
                <a:cs typeface="+mn-cs"/>
              </a:rPr>
              <a:t>) </a:t>
            </a:r>
            <a:r>
              <a:rPr lang="el-GR" sz="1400" b="1" kern="0" dirty="0">
                <a:solidFill>
                  <a:srgbClr val="006600"/>
                </a:solidFill>
                <a:cs typeface="+mn-cs"/>
              </a:rPr>
              <a:t>(3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i="1" kern="0" dirty="0" err="1">
                <a:cs typeface="+mn-cs"/>
              </a:rPr>
              <a:t>Computer</a:t>
            </a:r>
            <a:r>
              <a:rPr lang="el-GR" sz="1050" b="1" i="1" kern="0" dirty="0">
                <a:cs typeface="+mn-cs"/>
              </a:rPr>
              <a:t> </a:t>
            </a:r>
            <a:r>
              <a:rPr lang="el-GR" sz="1050" b="1" i="1" kern="0" dirty="0" err="1">
                <a:cs typeface="+mn-cs"/>
              </a:rPr>
              <a:t>Organization</a:t>
            </a:r>
            <a:r>
              <a:rPr lang="el-GR" sz="1050" b="1" i="1" kern="0" dirty="0">
                <a:cs typeface="+mn-cs"/>
              </a:rPr>
              <a:t> and </a:t>
            </a:r>
            <a:r>
              <a:rPr lang="el-GR" sz="1050" b="1" i="1" kern="0" dirty="0" err="1">
                <a:cs typeface="+mn-cs"/>
              </a:rPr>
              <a:t>Systems</a:t>
            </a:r>
            <a:r>
              <a:rPr lang="el-GR" sz="1050" b="1" kern="0" dirty="0">
                <a:cs typeface="+mn-cs"/>
              </a:rPr>
              <a:t> (CS107)</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Principles</a:t>
            </a:r>
            <a:r>
              <a:rPr lang="el-GR" sz="1050" b="1" i="1" kern="0" dirty="0">
                <a:cs typeface="+mn-cs"/>
              </a:rPr>
              <a:t> </a:t>
            </a:r>
            <a:r>
              <a:rPr lang="el-GR" sz="1050" b="1" i="1" kern="0" dirty="0" err="1">
                <a:cs typeface="+mn-cs"/>
              </a:rPr>
              <a:t>of</a:t>
            </a:r>
            <a:r>
              <a:rPr lang="el-GR" sz="1050" b="1" i="1" kern="0" dirty="0">
                <a:cs typeface="+mn-cs"/>
              </a:rPr>
              <a:t> </a:t>
            </a:r>
            <a:r>
              <a:rPr lang="el-GR" sz="1050" b="1" i="1" kern="0" dirty="0" err="1">
                <a:cs typeface="+mn-cs"/>
              </a:rPr>
              <a:t>Computer</a:t>
            </a:r>
            <a:r>
              <a:rPr lang="el-GR" sz="1050" b="1" i="1" kern="0" dirty="0">
                <a:cs typeface="+mn-cs"/>
              </a:rPr>
              <a:t> </a:t>
            </a:r>
            <a:r>
              <a:rPr lang="el-GR" sz="1050" b="1" i="1" kern="0" dirty="0" err="1">
                <a:cs typeface="+mn-cs"/>
              </a:rPr>
              <a:t>Systems</a:t>
            </a:r>
            <a:r>
              <a:rPr lang="el-GR" sz="1050" b="1" kern="0" dirty="0">
                <a:cs typeface="+mn-cs"/>
              </a:rPr>
              <a:t> (CS110)</a:t>
            </a:r>
            <a:endParaRPr lang="en-US" sz="1050" b="1" kern="0" dirty="0">
              <a:cs typeface="+mn-cs"/>
            </a:endParaRPr>
          </a:p>
          <a:p>
            <a:pPr marL="742950" lvl="1" indent="-285750">
              <a:lnSpc>
                <a:spcPct val="105000"/>
              </a:lnSpc>
              <a:spcBef>
                <a:spcPct val="20000"/>
              </a:spcBef>
              <a:buFontTx/>
              <a:buChar char="–"/>
              <a:defRPr/>
            </a:pPr>
            <a:r>
              <a:rPr lang="el-GR" sz="1050" b="1" i="1" kern="0" dirty="0" err="1">
                <a:cs typeface="+mn-cs"/>
              </a:rPr>
              <a:t>Data</a:t>
            </a:r>
            <a:r>
              <a:rPr lang="el-GR" sz="1050" b="1" i="1" kern="0" dirty="0">
                <a:cs typeface="+mn-cs"/>
              </a:rPr>
              <a:t> </a:t>
            </a:r>
            <a:r>
              <a:rPr lang="el-GR" sz="1050" b="1" i="1" kern="0" dirty="0" err="1">
                <a:cs typeface="+mn-cs"/>
              </a:rPr>
              <a:t>Structures</a:t>
            </a:r>
            <a:r>
              <a:rPr lang="el-GR" sz="1050" b="1" i="1" kern="0" dirty="0">
                <a:cs typeface="+mn-cs"/>
              </a:rPr>
              <a:t> and </a:t>
            </a:r>
            <a:r>
              <a:rPr lang="el-GR" sz="1050" b="1" i="1" kern="0" dirty="0" err="1">
                <a:cs typeface="+mn-cs"/>
              </a:rPr>
              <a:t>Algorithms</a:t>
            </a:r>
            <a:r>
              <a:rPr lang="el-GR" sz="1050" b="1" kern="0" dirty="0">
                <a:cs typeface="+mn-cs"/>
              </a:rPr>
              <a:t> (CS161)</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Computer</a:t>
            </a:r>
            <a:r>
              <a:rPr lang="el-GR" sz="1400" b="1" kern="0" dirty="0">
                <a:solidFill>
                  <a:srgbClr val="FF3300"/>
                </a:solidFill>
                <a:cs typeface="+mn-cs"/>
              </a:rPr>
              <a:t> </a:t>
            </a:r>
            <a:r>
              <a:rPr lang="el-GR" sz="1400" b="1" kern="0" dirty="0" err="1">
                <a:solidFill>
                  <a:srgbClr val="FF3300"/>
                </a:solidFill>
                <a:cs typeface="+mn-cs"/>
              </a:rPr>
              <a:t>Science</a:t>
            </a:r>
            <a:r>
              <a:rPr lang="el-GR" sz="1400" b="1" kern="0" dirty="0">
                <a:solidFill>
                  <a:srgbClr val="FF3300"/>
                </a:solidFill>
                <a:cs typeface="+mn-cs"/>
              </a:rPr>
              <a:t> </a:t>
            </a:r>
            <a:r>
              <a:rPr lang="el-GR" sz="1400" b="1" kern="0" dirty="0" err="1">
                <a:solidFill>
                  <a:srgbClr val="FF3300"/>
                </a:solidFill>
                <a:cs typeface="+mn-cs"/>
              </a:rPr>
              <a:t>Depth</a:t>
            </a:r>
            <a:r>
              <a:rPr lang="el-GR" sz="1400" b="1" kern="0" dirty="0">
                <a:cs typeface="+mn-cs"/>
              </a:rPr>
              <a:t> (26 </a:t>
            </a:r>
            <a:r>
              <a:rPr lang="el-GR" sz="1400" b="1" kern="0" dirty="0" err="1">
                <a:cs typeface="+mn-cs"/>
              </a:rPr>
              <a:t>Units</a:t>
            </a:r>
            <a:r>
              <a:rPr lang="el-GR" sz="1400" b="1" kern="0" dirty="0">
                <a:cs typeface="+mn-cs"/>
              </a:rPr>
              <a:t>) </a:t>
            </a:r>
            <a:r>
              <a:rPr lang="el-GR" sz="1400" b="1" kern="0" dirty="0">
                <a:solidFill>
                  <a:srgbClr val="006600"/>
                </a:solidFill>
                <a:cs typeface="+mn-cs"/>
              </a:rPr>
              <a:t>(6 - 8 μαθήματα)</a:t>
            </a:r>
            <a:endParaRPr lang="en-US" sz="1400" b="1" kern="0" dirty="0">
              <a:solidFill>
                <a:srgbClr val="006600"/>
              </a:solidFill>
              <a:cs typeface="+mn-cs"/>
            </a:endParaRPr>
          </a:p>
          <a:p>
            <a:pPr marL="742950" lvl="1" indent="-285750">
              <a:lnSpc>
                <a:spcPct val="105000"/>
              </a:lnSpc>
              <a:spcBef>
                <a:spcPct val="20000"/>
              </a:spcBef>
              <a:buFontTx/>
              <a:buChar char="–"/>
              <a:defRPr/>
            </a:pPr>
            <a:r>
              <a:rPr lang="el-GR" sz="1050" b="1" kern="0" dirty="0" err="1">
                <a:cs typeface="+mn-cs"/>
              </a:rPr>
              <a:t>Complete</a:t>
            </a:r>
            <a:r>
              <a:rPr lang="el-GR" sz="1050" b="1" kern="0" dirty="0">
                <a:cs typeface="+mn-cs"/>
              </a:rPr>
              <a:t> </a:t>
            </a:r>
            <a:r>
              <a:rPr lang="el-GR" sz="1050" b="1" kern="0" dirty="0" err="1">
                <a:cs typeface="+mn-cs"/>
              </a:rPr>
              <a:t>the</a:t>
            </a:r>
            <a:r>
              <a:rPr lang="el-GR" sz="1050" b="1" kern="0" dirty="0">
                <a:cs typeface="+mn-cs"/>
              </a:rPr>
              <a:t> </a:t>
            </a:r>
            <a:r>
              <a:rPr lang="el-GR" sz="1050" b="1" kern="0" dirty="0" err="1">
                <a:cs typeface="+mn-cs"/>
              </a:rPr>
              <a:t>requirements</a:t>
            </a:r>
            <a:r>
              <a:rPr lang="el-GR" sz="1050" b="1" kern="0" dirty="0">
                <a:cs typeface="+mn-cs"/>
              </a:rPr>
              <a:t> </a:t>
            </a:r>
            <a:r>
              <a:rPr lang="el-GR" sz="1050" b="1" kern="0" dirty="0" err="1">
                <a:cs typeface="+mn-cs"/>
              </a:rPr>
              <a:t>for</a:t>
            </a:r>
            <a:r>
              <a:rPr lang="el-GR" sz="1050" b="1" kern="0" dirty="0">
                <a:cs typeface="+mn-cs"/>
              </a:rPr>
              <a:t> </a:t>
            </a:r>
            <a:r>
              <a:rPr lang="el-GR" sz="1050" b="1" kern="0" dirty="0" err="1">
                <a:cs typeface="+mn-cs"/>
              </a:rPr>
              <a:t>any</a:t>
            </a:r>
            <a:r>
              <a:rPr lang="el-GR" sz="1050" b="1" kern="0" dirty="0">
                <a:cs typeface="+mn-cs"/>
              </a:rPr>
              <a:t> </a:t>
            </a:r>
            <a:r>
              <a:rPr lang="el-GR" sz="1050" b="1" kern="0" dirty="0" err="1">
                <a:cs typeface="+mn-cs"/>
              </a:rPr>
              <a:t>one</a:t>
            </a:r>
            <a:r>
              <a:rPr lang="el-GR" sz="1050" b="1" kern="0" dirty="0">
                <a:cs typeface="+mn-cs"/>
              </a:rPr>
              <a:t> </a:t>
            </a:r>
            <a:r>
              <a:rPr lang="el-GR" sz="1050" b="1" kern="0" dirty="0" err="1">
                <a:cs typeface="+mn-cs"/>
              </a:rPr>
              <a:t>track</a:t>
            </a:r>
            <a:r>
              <a:rPr lang="el-GR" sz="1050" b="1" kern="0" dirty="0">
                <a:cs typeface="+mn-cs"/>
              </a:rPr>
              <a:t> (</a:t>
            </a:r>
            <a:r>
              <a:rPr lang="el-GR" sz="1050" b="1" kern="0" dirty="0" err="1">
                <a:cs typeface="+mn-cs"/>
              </a:rPr>
              <a:t>usually</a:t>
            </a:r>
            <a:r>
              <a:rPr lang="el-GR" sz="1050" b="1" kern="0" dirty="0">
                <a:cs typeface="+mn-cs"/>
              </a:rPr>
              <a:t> 4-5 </a:t>
            </a:r>
            <a:r>
              <a:rPr lang="el-GR" sz="1050" b="1" kern="0" dirty="0" err="1">
                <a:cs typeface="+mn-cs"/>
              </a:rPr>
              <a:t>courses</a:t>
            </a:r>
            <a:r>
              <a:rPr lang="el-GR" sz="1050" b="1" kern="0" dirty="0">
                <a:cs typeface="+mn-cs"/>
              </a:rPr>
              <a:t>)</a:t>
            </a:r>
            <a:endParaRPr lang="en-US" sz="1050" b="1" kern="0" dirty="0">
              <a:cs typeface="+mn-cs"/>
            </a:endParaRPr>
          </a:p>
          <a:p>
            <a:pPr marL="742950" lvl="1" indent="-285750">
              <a:lnSpc>
                <a:spcPct val="105000"/>
              </a:lnSpc>
              <a:spcBef>
                <a:spcPct val="20000"/>
              </a:spcBef>
              <a:buFontTx/>
              <a:buChar char="–"/>
              <a:defRPr/>
            </a:pPr>
            <a:r>
              <a:rPr lang="el-GR" sz="1050" b="1" kern="0" dirty="0" err="1">
                <a:cs typeface="+mn-cs"/>
              </a:rPr>
              <a:t>Additional</a:t>
            </a:r>
            <a:r>
              <a:rPr lang="el-GR" sz="1050" b="1" kern="0" dirty="0">
                <a:cs typeface="+mn-cs"/>
              </a:rPr>
              <a:t> </a:t>
            </a:r>
            <a:r>
              <a:rPr lang="el-GR" sz="1050" b="1" kern="0" dirty="0" err="1">
                <a:cs typeface="+mn-cs"/>
              </a:rPr>
              <a:t>electives</a:t>
            </a:r>
            <a:r>
              <a:rPr lang="el-GR" sz="1050" b="1" kern="0" dirty="0">
                <a:cs typeface="+mn-cs"/>
              </a:rPr>
              <a:t> </a:t>
            </a:r>
            <a:r>
              <a:rPr lang="el-GR" sz="1050" b="1" kern="0" dirty="0" err="1">
                <a:cs typeface="+mn-cs"/>
              </a:rPr>
              <a:t>from</a:t>
            </a:r>
            <a:r>
              <a:rPr lang="el-GR" sz="1050" b="1" kern="0" dirty="0">
                <a:cs typeface="+mn-cs"/>
              </a:rPr>
              <a:t> a </a:t>
            </a:r>
            <a:r>
              <a:rPr lang="el-GR" sz="1050" b="1" kern="0" dirty="0" err="1">
                <a:cs typeface="+mn-cs"/>
              </a:rPr>
              <a:t>restricted</a:t>
            </a:r>
            <a:r>
              <a:rPr lang="el-GR" sz="1050" b="1" kern="0" dirty="0">
                <a:cs typeface="+mn-cs"/>
              </a:rPr>
              <a:t> </a:t>
            </a:r>
            <a:r>
              <a:rPr lang="el-GR" sz="1050" b="1" kern="0" dirty="0" err="1">
                <a:cs typeface="+mn-cs"/>
              </a:rPr>
              <a:t>list</a:t>
            </a:r>
            <a:r>
              <a:rPr lang="el-GR" sz="1050" b="1" kern="0" dirty="0">
                <a:cs typeface="+mn-cs"/>
              </a:rPr>
              <a:t> (</a:t>
            </a:r>
            <a:r>
              <a:rPr lang="el-GR" sz="1050" b="1" kern="0" dirty="0" err="1">
                <a:cs typeface="+mn-cs"/>
              </a:rPr>
              <a:t>usually</a:t>
            </a:r>
            <a:r>
              <a:rPr lang="el-GR" sz="1050" b="1" kern="0" dirty="0">
                <a:cs typeface="+mn-cs"/>
              </a:rPr>
              <a:t> 2-3 </a:t>
            </a:r>
            <a:r>
              <a:rPr lang="el-GR" sz="1050" b="1" kern="0" dirty="0" err="1">
                <a:cs typeface="+mn-cs"/>
              </a:rPr>
              <a:t>courses</a:t>
            </a:r>
            <a:r>
              <a:rPr lang="el-GR" sz="1050" b="1" kern="0" dirty="0">
                <a:cs typeface="+mn-cs"/>
              </a:rPr>
              <a:t>)</a:t>
            </a:r>
            <a:endParaRPr lang="en-US" sz="1050" b="1" kern="0" dirty="0">
              <a:cs typeface="+mn-cs"/>
            </a:endParaRPr>
          </a:p>
          <a:p>
            <a:pPr marL="342900" indent="-342900">
              <a:lnSpc>
                <a:spcPct val="105000"/>
              </a:lnSpc>
              <a:spcBef>
                <a:spcPct val="20000"/>
              </a:spcBef>
              <a:buFontTx/>
              <a:buChar char="•"/>
              <a:defRPr/>
            </a:pPr>
            <a:r>
              <a:rPr lang="el-GR" sz="1400" b="1" kern="0" dirty="0" err="1">
                <a:solidFill>
                  <a:srgbClr val="FF3300"/>
                </a:solidFill>
                <a:cs typeface="+mn-cs"/>
              </a:rPr>
              <a:t>Senior</a:t>
            </a:r>
            <a:r>
              <a:rPr lang="el-GR" sz="1400" b="1" kern="0" dirty="0">
                <a:solidFill>
                  <a:srgbClr val="FF3300"/>
                </a:solidFill>
                <a:cs typeface="+mn-cs"/>
              </a:rPr>
              <a:t> </a:t>
            </a:r>
            <a:r>
              <a:rPr lang="el-GR" sz="1400" b="1" kern="0" dirty="0" err="1">
                <a:solidFill>
                  <a:srgbClr val="FF3300"/>
                </a:solidFill>
                <a:cs typeface="+mn-cs"/>
              </a:rPr>
              <a:t>Capstone</a:t>
            </a:r>
            <a:r>
              <a:rPr lang="el-GR" sz="1400" b="1" kern="0" dirty="0">
                <a:solidFill>
                  <a:srgbClr val="FF3300"/>
                </a:solidFill>
                <a:cs typeface="+mn-cs"/>
              </a:rPr>
              <a:t> Project</a:t>
            </a:r>
            <a:r>
              <a:rPr lang="el-GR" sz="1400" b="1" kern="0" dirty="0">
                <a:cs typeface="+mn-cs"/>
              </a:rPr>
              <a:t> (3 </a:t>
            </a:r>
            <a:r>
              <a:rPr lang="el-GR" sz="1400" b="1" kern="0" dirty="0" err="1">
                <a:cs typeface="+mn-cs"/>
              </a:rPr>
              <a:t>Units</a:t>
            </a:r>
            <a:r>
              <a:rPr lang="el-GR" sz="1400" b="1" kern="0" dirty="0">
                <a:cs typeface="+mn-cs"/>
              </a:rPr>
              <a:t>) </a:t>
            </a:r>
            <a:r>
              <a:rPr lang="en-US" sz="1400" b="1" kern="0" dirty="0">
                <a:solidFill>
                  <a:srgbClr val="006600"/>
                </a:solidFill>
                <a:cs typeface="+mn-cs"/>
              </a:rPr>
              <a:t>(</a:t>
            </a:r>
            <a:r>
              <a:rPr lang="el-GR" sz="1400" b="1" kern="0" dirty="0">
                <a:solidFill>
                  <a:srgbClr val="006600"/>
                </a:solidFill>
                <a:cs typeface="+mn-cs"/>
              </a:rPr>
              <a:t>1 </a:t>
            </a:r>
            <a:r>
              <a:rPr lang="en-US" sz="1400" b="1" kern="0" dirty="0">
                <a:solidFill>
                  <a:srgbClr val="006600"/>
                </a:solidFill>
                <a:cs typeface="+mn-cs"/>
              </a:rPr>
              <a:t>project)</a:t>
            </a:r>
          </a:p>
          <a:p>
            <a:pPr marL="742950" lvl="1" indent="-285750">
              <a:lnSpc>
                <a:spcPct val="105000"/>
              </a:lnSpc>
              <a:spcBef>
                <a:spcPct val="20000"/>
              </a:spcBef>
              <a:buFontTx/>
              <a:buChar char="–"/>
              <a:defRPr/>
            </a:pPr>
            <a:r>
              <a:rPr lang="el-GR" sz="1050" b="1" kern="0" dirty="0" err="1">
                <a:solidFill>
                  <a:srgbClr val="FF3300"/>
                </a:solidFill>
                <a:cs typeface="+mn-cs"/>
              </a:rPr>
              <a:t>Senior</a:t>
            </a:r>
            <a:r>
              <a:rPr lang="el-GR" sz="1050" b="1" kern="0" dirty="0">
                <a:solidFill>
                  <a:srgbClr val="FF3300"/>
                </a:solidFill>
                <a:cs typeface="+mn-cs"/>
              </a:rPr>
              <a:t> Project</a:t>
            </a:r>
            <a:r>
              <a:rPr lang="el-GR" sz="1050" b="1" kern="0" dirty="0">
                <a:cs typeface="+mn-cs"/>
              </a:rPr>
              <a:t> (CS191, CS191W, CS194, CS210, CS294, CS294W)</a:t>
            </a:r>
            <a:endParaRPr lang="en-US" sz="1050" b="1" kern="0" dirty="0">
              <a:solidFill>
                <a:srgbClr val="CC3300"/>
              </a:solidFill>
              <a:cs typeface="+mn-cs"/>
            </a:endParaRPr>
          </a:p>
        </p:txBody>
      </p:sp>
      <p:pic>
        <p:nvPicPr>
          <p:cNvPr id="64516"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4517" name="AutoShape 5"/>
          <p:cNvSpPr>
            <a:spLocks/>
          </p:cNvSpPr>
          <p:nvPr/>
        </p:nvSpPr>
        <p:spPr bwMode="auto">
          <a:xfrm>
            <a:off x="5580067" y="3886200"/>
            <a:ext cx="3106734" cy="2209800"/>
          </a:xfrm>
          <a:prstGeom prst="accentBorderCallout1">
            <a:avLst>
              <a:gd name="adj1" fmla="val 5120"/>
              <a:gd name="adj2" fmla="val -2519"/>
              <a:gd name="adj3" fmla="val 48616"/>
              <a:gd name="adj4" fmla="val -21046"/>
            </a:avLst>
          </a:prstGeom>
          <a:noFill/>
          <a:ln w="9525">
            <a:solidFill>
              <a:schemeClr val="tx1"/>
            </a:solidFill>
            <a:miter lim="800000"/>
            <a:headEnd/>
            <a:tailEnd/>
          </a:ln>
        </p:spPr>
        <p:txBody>
          <a:bodyPr/>
          <a:lstStyle/>
          <a:p>
            <a:pPr marL="342900" indent="-342900">
              <a:buFontTx/>
              <a:buAutoNum type="arabicPeriod"/>
            </a:pPr>
            <a:r>
              <a:rPr lang="el-GR" sz="1400" b="1" i="1" dirty="0" err="1"/>
              <a:t>Artificial</a:t>
            </a:r>
            <a:r>
              <a:rPr lang="el-GR" sz="1400" b="1" i="1" dirty="0"/>
              <a:t> </a:t>
            </a:r>
            <a:r>
              <a:rPr lang="el-GR" sz="1400" b="1" i="1" dirty="0" err="1"/>
              <a:t>Intelligence</a:t>
            </a:r>
            <a:endParaRPr lang="en-US" sz="1400" b="1" i="1" dirty="0"/>
          </a:p>
          <a:p>
            <a:pPr marL="342900" indent="-342900">
              <a:buFontTx/>
              <a:buAutoNum type="arabicPeriod"/>
            </a:pPr>
            <a:r>
              <a:rPr lang="el-GR" sz="1400" b="1" i="1" dirty="0" err="1"/>
              <a:t>Biocomputation</a:t>
            </a:r>
            <a:endParaRPr lang="en-US" sz="1400" b="1" i="1" dirty="0"/>
          </a:p>
          <a:p>
            <a:pPr marL="342900" indent="-342900">
              <a:buFontTx/>
              <a:buAutoNum type="arabicPeriod"/>
            </a:pPr>
            <a:r>
              <a:rPr lang="el-GR" sz="1400" b="1" i="1" dirty="0" err="1">
                <a:solidFill>
                  <a:srgbClr val="C00000"/>
                </a:solidFill>
              </a:rPr>
              <a:t>Computer</a:t>
            </a:r>
            <a:r>
              <a:rPr lang="el-GR" sz="1400" b="1" i="1" dirty="0">
                <a:solidFill>
                  <a:srgbClr val="C00000"/>
                </a:solidFill>
              </a:rPr>
              <a:t> </a:t>
            </a:r>
            <a:r>
              <a:rPr lang="el-GR" sz="1400" b="1" i="1" dirty="0" err="1">
                <a:solidFill>
                  <a:srgbClr val="C00000"/>
                </a:solidFill>
              </a:rPr>
              <a:t>Engineering</a:t>
            </a:r>
            <a:endParaRPr lang="en-US" sz="1400" b="1" i="1" dirty="0">
              <a:solidFill>
                <a:srgbClr val="C00000"/>
              </a:solidFill>
            </a:endParaRPr>
          </a:p>
          <a:p>
            <a:pPr marL="342900" indent="-342900">
              <a:buFontTx/>
              <a:buAutoNum type="arabicPeriod"/>
            </a:pPr>
            <a:r>
              <a:rPr lang="el-GR" sz="1400" b="1" i="1" dirty="0" err="1"/>
              <a:t>Graphics</a:t>
            </a:r>
            <a:endParaRPr lang="en-US" sz="1400" b="1" i="1" dirty="0"/>
          </a:p>
          <a:p>
            <a:pPr marL="342900" indent="-342900">
              <a:buFontTx/>
              <a:buAutoNum type="arabicPeriod"/>
            </a:pPr>
            <a:r>
              <a:rPr lang="el-GR" sz="1400" b="1" i="1" dirty="0" err="1"/>
              <a:t>Human</a:t>
            </a:r>
            <a:r>
              <a:rPr lang="el-GR" sz="1400" b="1" i="1" dirty="0"/>
              <a:t>-</a:t>
            </a:r>
            <a:r>
              <a:rPr lang="el-GR" sz="1400" b="1" i="1" dirty="0" err="1"/>
              <a:t>Computer</a:t>
            </a:r>
            <a:r>
              <a:rPr lang="el-GR" sz="1400" b="1" i="1" dirty="0"/>
              <a:t> </a:t>
            </a:r>
            <a:r>
              <a:rPr lang="el-GR" sz="1400" b="1" i="1" dirty="0" err="1"/>
              <a:t>Interaction</a:t>
            </a:r>
            <a:endParaRPr lang="en-US" sz="1400" b="1" i="1" dirty="0"/>
          </a:p>
          <a:p>
            <a:pPr marL="342900" indent="-342900">
              <a:buFontTx/>
              <a:buAutoNum type="arabicPeriod"/>
            </a:pPr>
            <a:r>
              <a:rPr lang="el-GR" sz="1400" b="1" i="1" dirty="0" err="1"/>
              <a:t>Information</a:t>
            </a:r>
            <a:endParaRPr lang="el-GR" sz="1400" b="1" i="1" dirty="0"/>
          </a:p>
          <a:p>
            <a:pPr marL="342900" indent="-342900">
              <a:buFontTx/>
              <a:buAutoNum type="arabicPeriod"/>
            </a:pPr>
            <a:r>
              <a:rPr lang="el-GR" sz="1400" b="1" i="1" dirty="0" err="1"/>
              <a:t>Systems</a:t>
            </a:r>
            <a:endParaRPr lang="el-GR" sz="1400" b="1" i="1" dirty="0"/>
          </a:p>
          <a:p>
            <a:pPr marL="342900" indent="-342900">
              <a:buFontTx/>
              <a:buAutoNum type="arabicPeriod"/>
            </a:pPr>
            <a:r>
              <a:rPr lang="el-GR" sz="1400" b="1" i="1" dirty="0" err="1"/>
              <a:t>Theory</a:t>
            </a:r>
            <a:endParaRPr lang="en-US" sz="1400" b="1" i="1" dirty="0"/>
          </a:p>
          <a:p>
            <a:pPr marL="342900" indent="-342900">
              <a:buFontTx/>
              <a:buAutoNum type="arabicPeriod"/>
            </a:pPr>
            <a:r>
              <a:rPr lang="el-GR" sz="1400" b="1" i="1" dirty="0" err="1"/>
              <a:t>Unspecialized</a:t>
            </a:r>
            <a:endParaRPr lang="en-US" sz="1400" b="1" i="1" dirty="0"/>
          </a:p>
          <a:p>
            <a:pPr marL="342900" indent="-342900">
              <a:buFontTx/>
              <a:buAutoNum type="arabicPeriod"/>
            </a:pPr>
            <a:r>
              <a:rPr lang="el-GR" sz="1400" b="1" i="1" dirty="0" err="1"/>
              <a:t>Individually</a:t>
            </a:r>
            <a:r>
              <a:rPr lang="el-GR" sz="1400" b="1" i="1" dirty="0"/>
              <a:t> </a:t>
            </a:r>
            <a:r>
              <a:rPr lang="el-GR" sz="1400" b="1" i="1" dirty="0" err="1"/>
              <a:t>Designed</a:t>
            </a:r>
            <a:endParaRPr lang="en-US" sz="1400" b="1" i="1" dirty="0"/>
          </a:p>
        </p:txBody>
      </p:sp>
      <p:sp>
        <p:nvSpPr>
          <p:cNvPr id="64518" name="Text Box 6"/>
          <p:cNvSpPr txBox="1">
            <a:spLocks noChangeArrowheads="1"/>
          </p:cNvSpPr>
          <p:nvPr/>
        </p:nvSpPr>
        <p:spPr bwMode="auto">
          <a:xfrm>
            <a:off x="5334000" y="1066801"/>
            <a:ext cx="3708400"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a:t>
            </a:r>
            <a:r>
              <a:rPr lang="el-GR" sz="1400" b="1" dirty="0"/>
              <a:t>6 μαθηματικά </a:t>
            </a:r>
          </a:p>
          <a:p>
            <a:pPr lvl="1">
              <a:lnSpc>
                <a:spcPct val="70000"/>
              </a:lnSpc>
              <a:spcBef>
                <a:spcPct val="50000"/>
              </a:spcBef>
              <a:buFontTx/>
              <a:buChar char="•"/>
            </a:pPr>
            <a:r>
              <a:rPr lang="en-US" sz="1400" b="1" dirty="0"/>
              <a:t> </a:t>
            </a:r>
            <a:r>
              <a:rPr lang="el-GR" sz="1400" b="1" dirty="0"/>
              <a:t>2 φυσική + 1 επιλογή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a:t>
            </a:r>
            <a:r>
              <a:rPr lang="el-GR" sz="1400" b="1" dirty="0"/>
              <a:t>3 κορμού </a:t>
            </a:r>
            <a:r>
              <a:rPr lang="en-US" sz="1400" b="1" dirty="0"/>
              <a:t>CS</a:t>
            </a:r>
          </a:p>
          <a:p>
            <a:pPr lvl="1">
              <a:lnSpc>
                <a:spcPct val="70000"/>
              </a:lnSpc>
              <a:spcBef>
                <a:spcPct val="50000"/>
              </a:spcBef>
              <a:buFontTx/>
              <a:buChar char="•"/>
            </a:pPr>
            <a:r>
              <a:rPr lang="el-GR" sz="1400" b="1" dirty="0"/>
              <a:t> </a:t>
            </a:r>
            <a:r>
              <a:rPr lang="en-US" sz="1400" b="1" dirty="0"/>
              <a:t>6-8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10 </a:t>
            </a:r>
            <a:r>
              <a:rPr lang="el-GR" sz="1400" b="1" dirty="0"/>
              <a:t>κατευθύνσεις (</a:t>
            </a:r>
            <a:r>
              <a:rPr lang="en-US" sz="1400" b="1" dirty="0"/>
              <a:t>tracks)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52400" y="4419600"/>
            <a:ext cx="8763000" cy="2438400"/>
          </a:xfrm>
          <a:prstGeom prst="roundRect">
            <a:avLst/>
          </a:prstGeom>
          <a:solidFill>
            <a:srgbClr val="FFCC99">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 name="Rounded Rectangle 3"/>
          <p:cNvSpPr/>
          <p:nvPr/>
        </p:nvSpPr>
        <p:spPr>
          <a:xfrm>
            <a:off x="152400" y="1066800"/>
            <a:ext cx="8763000" cy="3352800"/>
          </a:xfrm>
          <a:prstGeom prst="roundRect">
            <a:avLst/>
          </a:prstGeom>
          <a:solidFill>
            <a:srgbClr val="99FFCC">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5" name="4 - Τίτλος"/>
          <p:cNvSpPr txBox="1">
            <a:spLocks/>
          </p:cNvSpPr>
          <p:nvPr/>
        </p:nvSpPr>
        <p:spPr>
          <a:xfrm>
            <a:off x="381000" y="76200"/>
            <a:ext cx="8534400" cy="5334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Μαθήματα Νέου ΠΠΣ </a:t>
            </a:r>
            <a:r>
              <a:rPr lang="el-G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σύμφωνα με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ACM</a:t>
            </a:r>
            <a:r>
              <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/ΙΕΕΕ </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CS</a:t>
            </a:r>
            <a:endParaRPr lang="el-G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5 - Θέση περιεχομένου"/>
          <p:cNvSpPr txBox="1">
            <a:spLocks/>
          </p:cNvSpPr>
          <p:nvPr/>
        </p:nvSpPr>
        <p:spPr>
          <a:xfrm>
            <a:off x="304800" y="1066800"/>
            <a:ext cx="4191000" cy="5791200"/>
          </a:xfrm>
          <a:prstGeom prst="rect">
            <a:avLst/>
          </a:prstGeom>
        </p:spPr>
        <p:txBody>
          <a:bodyPr/>
          <a:lstStyle/>
          <a:p>
            <a:pPr marL="358775" indent="-358775">
              <a:spcBef>
                <a:spcPts val="200"/>
              </a:spcBef>
              <a:buFont typeface="Wingdings" pitchFamily="2" charset="2"/>
              <a:buChar char="ü"/>
              <a:defRPr/>
            </a:pPr>
            <a:r>
              <a:rPr lang="en-US" sz="1600" b="1" kern="0" dirty="0">
                <a:solidFill>
                  <a:srgbClr val="7030A0"/>
                </a:solidFill>
                <a:latin typeface="+mn-lt"/>
                <a:cs typeface="+mn-cs"/>
              </a:rPr>
              <a:t>Programming Fundamentals</a:t>
            </a:r>
          </a:p>
          <a:p>
            <a:pPr marL="358775" indent="-358775">
              <a:spcBef>
                <a:spcPts val="200"/>
              </a:spcBef>
              <a:buFont typeface="Wingdings" pitchFamily="2" charset="2"/>
              <a:buChar char="ü"/>
              <a:defRPr/>
            </a:pPr>
            <a:r>
              <a:rPr lang="en-US" sz="1600" b="1" kern="0" dirty="0">
                <a:solidFill>
                  <a:srgbClr val="7030A0"/>
                </a:solidFill>
                <a:latin typeface="+mn-lt"/>
                <a:cs typeface="+mn-cs"/>
              </a:rPr>
              <a:t>Discrete Structures</a:t>
            </a:r>
          </a:p>
          <a:p>
            <a:pPr marL="358775" indent="-358775">
              <a:spcBef>
                <a:spcPts val="200"/>
              </a:spcBef>
              <a:buFont typeface="Wingdings" pitchFamily="2" charset="2"/>
              <a:buChar char="ü"/>
              <a:defRPr/>
            </a:pPr>
            <a:r>
              <a:rPr lang="en-US" sz="1600" b="1" kern="0" dirty="0">
                <a:solidFill>
                  <a:srgbClr val="7030A0"/>
                </a:solidFill>
                <a:latin typeface="+mn-lt"/>
                <a:cs typeface="+mn-cs"/>
              </a:rPr>
              <a:t>Algorithms and Complexity</a:t>
            </a:r>
          </a:p>
          <a:p>
            <a:pPr marL="358775" indent="-358775">
              <a:spcBef>
                <a:spcPts val="200"/>
              </a:spcBef>
              <a:spcAft>
                <a:spcPts val="600"/>
              </a:spcAft>
              <a:buFont typeface="Wingdings" pitchFamily="2" charset="2"/>
              <a:buChar char="ü"/>
              <a:defRPr/>
            </a:pPr>
            <a:r>
              <a:rPr lang="en-US" sz="1600" b="1" kern="0" dirty="0">
                <a:solidFill>
                  <a:srgbClr val="7030A0"/>
                </a:solidFill>
                <a:latin typeface="+mn-lt"/>
                <a:cs typeface="+mn-cs"/>
              </a:rPr>
              <a:t>Architecture and Organization </a:t>
            </a:r>
            <a:br>
              <a:rPr lang="en-US" sz="1600" b="1" kern="0" dirty="0">
                <a:solidFill>
                  <a:srgbClr val="7030A0"/>
                </a:solidFill>
                <a:latin typeface="+mn-lt"/>
                <a:cs typeface="+mn-cs"/>
              </a:rPr>
            </a:br>
            <a:r>
              <a:rPr lang="en-US" sz="1600" b="1" kern="0" dirty="0">
                <a:solidFill>
                  <a:srgbClr val="7030A0"/>
                </a:solidFill>
                <a:latin typeface="+mn-lt"/>
                <a:cs typeface="+mn-cs"/>
              </a:rPr>
              <a:t>(Digital Logic included)</a:t>
            </a:r>
          </a:p>
          <a:p>
            <a:pPr marL="358775" indent="-358775">
              <a:spcBef>
                <a:spcPts val="200"/>
              </a:spcBef>
              <a:buFont typeface="Wingdings" pitchFamily="2" charset="2"/>
              <a:buChar char="ü"/>
              <a:defRPr/>
            </a:pPr>
            <a:r>
              <a:rPr lang="en-US" sz="1600" b="1" kern="0" dirty="0">
                <a:solidFill>
                  <a:srgbClr val="7030A0"/>
                </a:solidFill>
                <a:latin typeface="+mn-lt"/>
                <a:cs typeface="+mn-cs"/>
              </a:rPr>
              <a:t>Operating Systems </a:t>
            </a:r>
          </a:p>
          <a:p>
            <a:pPr marL="358775" indent="-358775">
              <a:spcBef>
                <a:spcPts val="200"/>
              </a:spcBef>
              <a:buFont typeface="Wingdings" pitchFamily="2" charset="2"/>
              <a:buChar char="ü"/>
              <a:defRPr/>
            </a:pPr>
            <a:r>
              <a:rPr lang="en-US" sz="1600" b="1" kern="0" dirty="0">
                <a:solidFill>
                  <a:srgbClr val="7030A0"/>
                </a:solidFill>
                <a:latin typeface="+mn-lt"/>
                <a:cs typeface="+mn-cs"/>
              </a:rPr>
              <a:t>Information Management</a:t>
            </a:r>
          </a:p>
          <a:p>
            <a:pPr marL="358775" indent="-358775">
              <a:spcBef>
                <a:spcPts val="200"/>
              </a:spcBef>
              <a:buFont typeface="Wingdings" pitchFamily="2" charset="2"/>
              <a:buChar char="ü"/>
              <a:defRPr/>
            </a:pPr>
            <a:r>
              <a:rPr lang="en-US" sz="1600" b="1" kern="0" dirty="0">
                <a:solidFill>
                  <a:srgbClr val="7030A0"/>
                </a:solidFill>
                <a:latin typeface="+mn-lt"/>
                <a:cs typeface="+mn-cs"/>
              </a:rPr>
              <a:t>Net-Centric Computing</a:t>
            </a: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buFont typeface="Wingdings" pitchFamily="2" charset="2"/>
              <a:buChar char="ü"/>
              <a:defRPr/>
            </a:pPr>
            <a:endParaRPr lang="en-US" sz="1600" b="1" kern="0" dirty="0">
              <a:solidFill>
                <a:srgbClr val="7030A0"/>
              </a:solidFill>
              <a:latin typeface="+mn-lt"/>
              <a:cs typeface="+mn-cs"/>
            </a:endParaRPr>
          </a:p>
          <a:p>
            <a:pPr marL="358775" indent="-358775">
              <a:spcBef>
                <a:spcPts val="200"/>
              </a:spcBef>
              <a:defRPr/>
            </a:pPr>
            <a:endParaRPr lang="el-GR" sz="1600" b="1" kern="0" dirty="0" smtClean="0">
              <a:solidFill>
                <a:srgbClr val="7030A0"/>
              </a:solidFill>
              <a:cs typeface="+mn-cs"/>
            </a:endParaRPr>
          </a:p>
          <a:p>
            <a:pPr marL="358775" indent="-358775">
              <a:spcBef>
                <a:spcPts val="600"/>
              </a:spcBef>
              <a:buFont typeface="Wingdings" pitchFamily="2" charset="2"/>
              <a:buChar char="ü"/>
              <a:defRPr/>
            </a:pPr>
            <a:endParaRPr lang="en-US" sz="1600" b="1" kern="0" dirty="0" smtClean="0">
              <a:solidFill>
                <a:srgbClr val="7030A0"/>
              </a:solidFill>
              <a:latin typeface="+mn-lt"/>
              <a:cs typeface="+mn-cs"/>
            </a:endParaRPr>
          </a:p>
          <a:p>
            <a:pPr marL="358775" indent="-358775">
              <a:spcBef>
                <a:spcPts val="6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58775" indent="-358775">
              <a:spcBef>
                <a:spcPts val="200"/>
              </a:spcBef>
              <a:buFont typeface="Wingdings" pitchFamily="2" charset="2"/>
              <a:buChar char="ü"/>
              <a:defRPr/>
            </a:pPr>
            <a:r>
              <a:rPr lang="en-US" sz="1600" b="1" kern="0" dirty="0">
                <a:latin typeface="+mn-lt"/>
                <a:cs typeface="+mn-cs"/>
              </a:rPr>
              <a:t>Software Engineering</a:t>
            </a:r>
          </a:p>
          <a:p>
            <a:pPr marL="358775" indent="-358775">
              <a:spcBef>
                <a:spcPts val="200"/>
              </a:spcBef>
              <a:buFont typeface="Wingdings" pitchFamily="2" charset="2"/>
              <a:buChar char="ü"/>
              <a:defRPr/>
            </a:pPr>
            <a:r>
              <a:rPr lang="en-US" sz="1600" b="1" kern="0" dirty="0">
                <a:latin typeface="+mn-lt"/>
                <a:cs typeface="+mn-cs"/>
              </a:rPr>
              <a:t>Human-Computer Interaction</a:t>
            </a:r>
          </a:p>
          <a:p>
            <a:pPr marL="358775" indent="-358775">
              <a:spcBef>
                <a:spcPts val="200"/>
              </a:spcBef>
              <a:buFont typeface="Wingdings" pitchFamily="2" charset="2"/>
              <a:buChar char="ü"/>
              <a:defRPr/>
            </a:pPr>
            <a:r>
              <a:rPr lang="en-US" sz="1600" b="1" kern="0" dirty="0">
                <a:latin typeface="+mn-lt"/>
                <a:cs typeface="+mn-cs"/>
              </a:rPr>
              <a:t>Programming Languages</a:t>
            </a:r>
          </a:p>
          <a:p>
            <a:pPr marL="358775" indent="-358775">
              <a:spcBef>
                <a:spcPts val="200"/>
              </a:spcBef>
              <a:buFont typeface="Wingdings" pitchFamily="2" charset="2"/>
              <a:buChar char="ü"/>
              <a:defRPr/>
            </a:pPr>
            <a:r>
              <a:rPr lang="en-US" sz="1600" b="1" kern="0" dirty="0">
                <a:latin typeface="+mn-lt"/>
                <a:cs typeface="+mn-cs"/>
              </a:rPr>
              <a:t>Graphics and Visual Computing</a:t>
            </a:r>
          </a:p>
          <a:p>
            <a:pPr marL="358775" indent="-358775">
              <a:spcBef>
                <a:spcPts val="200"/>
              </a:spcBef>
              <a:buFont typeface="Wingdings" pitchFamily="2" charset="2"/>
              <a:buChar char="ü"/>
              <a:defRPr/>
            </a:pPr>
            <a:r>
              <a:rPr lang="en-US" sz="1600" b="1" kern="0" dirty="0">
                <a:latin typeface="+mn-lt"/>
                <a:cs typeface="+mn-cs"/>
              </a:rPr>
              <a:t>Intelligent Systems </a:t>
            </a:r>
          </a:p>
          <a:p>
            <a:pPr marL="358775" indent="-358775">
              <a:spcBef>
                <a:spcPts val="200"/>
              </a:spcBef>
              <a:buFont typeface="Wingdings" pitchFamily="2" charset="2"/>
              <a:buChar char="ü"/>
              <a:defRPr/>
            </a:pPr>
            <a:r>
              <a:rPr lang="en-US" sz="1600" b="1" kern="0" dirty="0">
                <a:latin typeface="+mn-lt"/>
                <a:cs typeface="+mn-cs"/>
              </a:rPr>
              <a:t>Computational Science</a:t>
            </a:r>
            <a:endParaRPr lang="en-US" sz="1600" b="1" kern="0" dirty="0">
              <a:solidFill>
                <a:srgbClr val="00B050"/>
              </a:solidFill>
              <a:latin typeface="+mn-lt"/>
              <a:cs typeface="+mn-cs"/>
            </a:endParaRPr>
          </a:p>
          <a:p>
            <a:pPr marL="358775" indent="-358775">
              <a:spcBef>
                <a:spcPts val="200"/>
              </a:spcBef>
              <a:buFont typeface="Wingdings" pitchFamily="2" charset="2"/>
              <a:buChar char="ü"/>
              <a:defRPr/>
            </a:pPr>
            <a:r>
              <a:rPr lang="en-US" sz="1600" b="1" kern="0" dirty="0">
                <a:solidFill>
                  <a:srgbClr val="00B050"/>
                </a:solidFill>
                <a:latin typeface="+mn-lt"/>
                <a:cs typeface="+mn-cs"/>
              </a:rPr>
              <a:t>Numerical Analysis</a:t>
            </a:r>
          </a:p>
          <a:p>
            <a:pPr marL="358775" indent="-358775">
              <a:spcBef>
                <a:spcPts val="200"/>
              </a:spcBef>
              <a:defRPr/>
            </a:pPr>
            <a:endParaRPr lang="en-US" sz="1600" b="1" kern="0" dirty="0">
              <a:latin typeface="+mn-lt"/>
              <a:cs typeface="+mn-cs"/>
            </a:endParaRPr>
          </a:p>
        </p:txBody>
      </p:sp>
      <p:sp>
        <p:nvSpPr>
          <p:cNvPr id="7" name="5 - Θέση περιεχομένου"/>
          <p:cNvSpPr txBox="1">
            <a:spLocks/>
          </p:cNvSpPr>
          <p:nvPr/>
        </p:nvSpPr>
        <p:spPr bwMode="auto">
          <a:xfrm>
            <a:off x="4343400" y="1066800"/>
            <a:ext cx="4648200" cy="5791200"/>
          </a:xfrm>
          <a:prstGeom prst="rect">
            <a:avLst/>
          </a:prstGeom>
          <a:noFill/>
          <a:ln w="9525">
            <a:noFill/>
            <a:miter lim="800000"/>
            <a:headEnd/>
            <a:tailEnd/>
          </a:ln>
        </p:spPr>
        <p:txBody>
          <a:bodyPr/>
          <a:lstStyle/>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Programming Fundamentals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Discrete Structures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Algorithms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Digital Logic</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Architecture and Organization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Operating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Database Systems </a:t>
            </a:r>
          </a:p>
          <a:p>
            <a:pPr marL="360000" indent="-360000" eaLnBrk="0" hangingPunct="0">
              <a:spcBef>
                <a:spcPts val="200"/>
              </a:spcBef>
              <a:buFont typeface="Wingdings" pitchFamily="2" charset="2"/>
              <a:buChar char="ü"/>
              <a:defRPr/>
            </a:pPr>
            <a:r>
              <a:rPr lang="en-US" sz="1600" b="1" kern="0" dirty="0">
                <a:solidFill>
                  <a:srgbClr val="7030A0"/>
                </a:solidFill>
                <a:latin typeface="+mn-lt"/>
                <a:cs typeface="+mn-cs"/>
              </a:rPr>
              <a:t>Computer Networks </a:t>
            </a:r>
            <a:endParaRPr lang="el-GR" sz="1600" b="1" kern="0" dirty="0" smtClean="0">
              <a:solidFill>
                <a:srgbClr val="FF0000"/>
              </a:solidFill>
              <a:latin typeface="+mn-lt"/>
              <a:cs typeface="+mn-cs"/>
            </a:endParaRPr>
          </a:p>
          <a:p>
            <a:pPr marL="360000" indent="-360000" eaLnBrk="0" hangingPunct="0">
              <a:spcBef>
                <a:spcPts val="200"/>
              </a:spcBef>
              <a:buFont typeface="Wingdings" pitchFamily="2" charset="2"/>
              <a:buChar char="ü"/>
              <a:defRPr/>
            </a:pPr>
            <a:r>
              <a:rPr lang="en-US" sz="1600" b="1" kern="0" dirty="0" smtClean="0">
                <a:solidFill>
                  <a:srgbClr val="FF0000"/>
                </a:solidFill>
                <a:latin typeface="+mn-lt"/>
                <a:cs typeface="+mn-cs"/>
              </a:rPr>
              <a:t>Probability </a:t>
            </a:r>
            <a:r>
              <a:rPr lang="en-US" sz="1600" b="1" kern="0" dirty="0">
                <a:solidFill>
                  <a:srgbClr val="FF0000"/>
                </a:solidFill>
                <a:latin typeface="+mn-lt"/>
                <a:cs typeface="+mn-cs"/>
              </a:rPr>
              <a:t>and Statistics </a:t>
            </a:r>
          </a:p>
          <a:p>
            <a:pPr marL="360000" indent="-360000" eaLnBrk="0" hangingPunct="0">
              <a:spcBef>
                <a:spcPts val="200"/>
              </a:spcBef>
              <a:buFont typeface="Wingdings" pitchFamily="2" charset="2"/>
              <a:buChar char="ü"/>
              <a:defRPr/>
            </a:pPr>
            <a:r>
              <a:rPr lang="en-US" sz="1600" b="1" kern="0" dirty="0">
                <a:solidFill>
                  <a:srgbClr val="FF0000"/>
                </a:solidFill>
                <a:latin typeface="+mn-lt"/>
                <a:cs typeface="+mn-cs"/>
              </a:rPr>
              <a:t>Signals, Circuits and Systems</a:t>
            </a:r>
          </a:p>
          <a:p>
            <a:pPr marL="360000" indent="-360000" eaLnBrk="0" hangingPunct="0">
              <a:spcBef>
                <a:spcPts val="200"/>
              </a:spcBef>
              <a:buFont typeface="Wingdings" pitchFamily="2" charset="2"/>
              <a:buChar char="ü"/>
              <a:defRPr/>
            </a:pPr>
            <a:r>
              <a:rPr lang="en-US" sz="1600" b="1" kern="0" dirty="0" smtClean="0">
                <a:solidFill>
                  <a:srgbClr val="00B050"/>
                </a:solidFill>
                <a:latin typeface="+mn-lt"/>
                <a:cs typeface="+mn-cs"/>
              </a:rPr>
              <a:t>Calculus + Physics </a:t>
            </a:r>
          </a:p>
          <a:p>
            <a:pPr marL="360000" indent="-360000" eaLnBrk="0" hangingPunct="0">
              <a:spcBef>
                <a:spcPts val="200"/>
              </a:spcBef>
              <a:buFont typeface="Wingdings" pitchFamily="2" charset="2"/>
              <a:buChar char="ü"/>
              <a:defRPr/>
            </a:pPr>
            <a:r>
              <a:rPr lang="en-US" sz="1600" b="1" kern="0" dirty="0" smtClean="0">
                <a:solidFill>
                  <a:srgbClr val="00B050"/>
                </a:solidFill>
                <a:latin typeface="+mn-lt"/>
                <a:cs typeface="+mn-cs"/>
              </a:rPr>
              <a:t>Communication </a:t>
            </a:r>
            <a:r>
              <a:rPr lang="en-US" sz="1600" b="1" kern="0" dirty="0">
                <a:solidFill>
                  <a:srgbClr val="00B050"/>
                </a:solidFill>
                <a:latin typeface="+mn-lt"/>
                <a:cs typeface="+mn-cs"/>
              </a:rPr>
              <a:t>Systems</a:t>
            </a:r>
            <a:endParaRPr lang="el-GR" sz="1600" b="1" kern="0" dirty="0">
              <a:solidFill>
                <a:srgbClr val="00B050"/>
              </a:solidFill>
              <a:latin typeface="+mn-lt"/>
              <a:cs typeface="+mn-cs"/>
            </a:endParaRPr>
          </a:p>
          <a:p>
            <a:pPr marL="360000" indent="-360000" eaLnBrk="0" hangingPunct="0">
              <a:spcBef>
                <a:spcPts val="1000"/>
              </a:spcBef>
              <a:buFont typeface="Wingdings" pitchFamily="2" charset="2"/>
              <a:buChar char="ü"/>
              <a:defRPr/>
            </a:pPr>
            <a:r>
              <a:rPr lang="en-US" sz="1600" b="1" kern="0" dirty="0" smtClean="0">
                <a:solidFill>
                  <a:srgbClr val="7030A0"/>
                </a:solidFill>
                <a:latin typeface="+mn-lt"/>
                <a:cs typeface="+mn-cs"/>
              </a:rPr>
              <a:t>Social </a:t>
            </a:r>
            <a:r>
              <a:rPr lang="en-US" sz="1600" b="1" kern="0" dirty="0">
                <a:solidFill>
                  <a:srgbClr val="7030A0"/>
                </a:solidFill>
                <a:latin typeface="+mn-lt"/>
                <a:cs typeface="+mn-cs"/>
              </a:rPr>
              <a:t>and Professional Issues</a:t>
            </a:r>
          </a:p>
          <a:p>
            <a:pPr marL="360000" indent="-360000" eaLnBrk="0" hangingPunct="0">
              <a:spcBef>
                <a:spcPts val="200"/>
              </a:spcBef>
              <a:buFont typeface="Wingdings" pitchFamily="2" charset="2"/>
              <a:buChar char="ü"/>
              <a:defRPr/>
            </a:pPr>
            <a:r>
              <a:rPr lang="en-US" sz="1600" b="1" kern="0" dirty="0" smtClean="0">
                <a:latin typeface="+mn-lt"/>
                <a:cs typeface="+mn-cs"/>
              </a:rPr>
              <a:t>Computer Systems Engineering </a:t>
            </a:r>
          </a:p>
          <a:p>
            <a:pPr marL="360000" indent="-360000" eaLnBrk="0" hangingPunct="0">
              <a:spcBef>
                <a:spcPts val="200"/>
              </a:spcBef>
              <a:buFont typeface="Wingdings" pitchFamily="2" charset="2"/>
              <a:buChar char="ü"/>
              <a:defRPr/>
            </a:pPr>
            <a:r>
              <a:rPr lang="en-US" sz="1600" b="1" kern="0" dirty="0" smtClean="0">
                <a:latin typeface="+mn-lt"/>
                <a:cs typeface="+mn-cs"/>
              </a:rPr>
              <a:t>Digital Signal Processing </a:t>
            </a:r>
          </a:p>
          <a:p>
            <a:pPr marL="360000" indent="-360000" eaLnBrk="0" hangingPunct="0">
              <a:spcBef>
                <a:spcPts val="200"/>
              </a:spcBef>
              <a:buFont typeface="Wingdings" pitchFamily="2" charset="2"/>
              <a:buChar char="ü"/>
              <a:defRPr/>
            </a:pPr>
            <a:r>
              <a:rPr lang="en-US" sz="1600" b="1" kern="0" dirty="0" smtClean="0">
                <a:latin typeface="+mn-lt"/>
                <a:cs typeface="+mn-cs"/>
              </a:rPr>
              <a:t>Electronics </a:t>
            </a:r>
            <a:endParaRPr lang="en-US" sz="1600" b="1" kern="0" dirty="0">
              <a:latin typeface="+mn-lt"/>
              <a:cs typeface="+mn-cs"/>
            </a:endParaRPr>
          </a:p>
          <a:p>
            <a:pPr marL="360000" indent="-360000" eaLnBrk="0" hangingPunct="0">
              <a:spcBef>
                <a:spcPts val="200"/>
              </a:spcBef>
              <a:buFont typeface="Wingdings" pitchFamily="2" charset="2"/>
              <a:buChar char="ü"/>
              <a:defRPr/>
            </a:pPr>
            <a:r>
              <a:rPr lang="en-US" sz="1600" b="1" kern="0" dirty="0">
                <a:latin typeface="+mn-lt"/>
                <a:cs typeface="+mn-cs"/>
              </a:rPr>
              <a:t>Embedded Systems </a:t>
            </a:r>
          </a:p>
          <a:p>
            <a:pPr marL="360000" indent="-360000" eaLnBrk="0" hangingPunct="0">
              <a:spcBef>
                <a:spcPts val="200"/>
              </a:spcBef>
              <a:buFont typeface="Wingdings" pitchFamily="2" charset="2"/>
              <a:buChar char="ü"/>
              <a:defRPr/>
            </a:pPr>
            <a:r>
              <a:rPr lang="en-US" sz="1600" b="1" kern="0" dirty="0">
                <a:latin typeface="+mn-lt"/>
                <a:cs typeface="+mn-cs"/>
              </a:rPr>
              <a:t>VLSI Design and Fabrication </a:t>
            </a:r>
          </a:p>
          <a:p>
            <a:pPr marL="360000" indent="-360000" eaLnBrk="0" hangingPunct="0">
              <a:spcBef>
                <a:spcPts val="200"/>
              </a:spcBef>
              <a:buFont typeface="Wingdings" pitchFamily="2" charset="2"/>
              <a:buChar char="ü"/>
              <a:defRPr/>
            </a:pPr>
            <a:r>
              <a:rPr lang="en-US" sz="1600" b="1" kern="0" dirty="0" smtClean="0">
                <a:solidFill>
                  <a:srgbClr val="00B050"/>
                </a:solidFill>
                <a:latin typeface="+mn-lt"/>
                <a:cs typeface="+mn-cs"/>
              </a:rPr>
              <a:t>Digital</a:t>
            </a:r>
            <a:r>
              <a:rPr lang="en-US" sz="1600" b="1" kern="0" dirty="0">
                <a:solidFill>
                  <a:srgbClr val="00B050"/>
                </a:solidFill>
                <a:latin typeface="+mn-lt"/>
                <a:cs typeface="+mn-cs"/>
              </a:rPr>
              <a:t>, Optical, Microwave, Mobile Telecommunications (added value)</a:t>
            </a:r>
          </a:p>
          <a:p>
            <a:pPr marL="360000" indent="-360000" eaLnBrk="0" hangingPunct="0">
              <a:spcBef>
                <a:spcPts val="200"/>
              </a:spcBef>
              <a:buFontTx/>
              <a:buChar char="•"/>
              <a:defRPr/>
            </a:pPr>
            <a:endParaRPr lang="en-US" sz="1600" kern="0" dirty="0">
              <a:latin typeface="+mn-lt"/>
              <a:cs typeface="+mn-cs"/>
            </a:endParaRPr>
          </a:p>
        </p:txBody>
      </p:sp>
      <p:sp>
        <p:nvSpPr>
          <p:cNvPr id="9223" name="TextBox 7"/>
          <p:cNvSpPr txBox="1">
            <a:spLocks noChangeArrowheads="1"/>
          </p:cNvSpPr>
          <p:nvPr/>
        </p:nvSpPr>
        <p:spPr bwMode="auto">
          <a:xfrm>
            <a:off x="1610346" y="6519446"/>
            <a:ext cx="5628657" cy="338554"/>
          </a:xfrm>
          <a:prstGeom prst="rect">
            <a:avLst/>
          </a:prstGeom>
          <a:noFill/>
          <a:ln w="9525">
            <a:noFill/>
            <a:miter lim="800000"/>
            <a:headEnd/>
            <a:tailEnd/>
          </a:ln>
        </p:spPr>
        <p:txBody>
          <a:bodyPr wrap="none">
            <a:spAutoFit/>
          </a:bodyPr>
          <a:lstStyle/>
          <a:p>
            <a:r>
              <a:rPr lang="el-GR" sz="1600" b="1" dirty="0">
                <a:solidFill>
                  <a:srgbClr val="C00000"/>
                </a:solidFill>
              </a:rPr>
              <a:t>Εστιασμένος Κύκλος Σπουδών: Μαθήματα Ειδικεύσεων</a:t>
            </a:r>
          </a:p>
        </p:txBody>
      </p:sp>
      <p:sp>
        <p:nvSpPr>
          <p:cNvPr id="9224" name="TextBox 8"/>
          <p:cNvSpPr txBox="1">
            <a:spLocks noChangeArrowheads="1"/>
          </p:cNvSpPr>
          <p:nvPr/>
        </p:nvSpPr>
        <p:spPr bwMode="auto">
          <a:xfrm>
            <a:off x="685802" y="3352802"/>
            <a:ext cx="2835135" cy="584775"/>
          </a:xfrm>
          <a:prstGeom prst="rect">
            <a:avLst/>
          </a:prstGeom>
          <a:noFill/>
          <a:ln w="9525">
            <a:noFill/>
            <a:miter lim="800000"/>
            <a:headEnd/>
            <a:tailEnd/>
          </a:ln>
        </p:spPr>
        <p:txBody>
          <a:bodyPr wrap="none">
            <a:spAutoFit/>
          </a:bodyPr>
          <a:lstStyle/>
          <a:p>
            <a:r>
              <a:rPr lang="el-GR" sz="1600" b="1" dirty="0">
                <a:solidFill>
                  <a:srgbClr val="00B050"/>
                </a:solidFill>
              </a:rPr>
              <a:t>Βασικός Κύκλος </a:t>
            </a:r>
            <a:r>
              <a:rPr lang="el-GR" sz="1600" b="1" dirty="0" smtClean="0">
                <a:solidFill>
                  <a:srgbClr val="00B050"/>
                </a:solidFill>
              </a:rPr>
              <a:t>Σπουδών:</a:t>
            </a:r>
          </a:p>
          <a:p>
            <a:r>
              <a:rPr lang="el-GR" sz="1600" b="1" dirty="0" smtClean="0">
                <a:solidFill>
                  <a:srgbClr val="00B050"/>
                </a:solidFill>
              </a:rPr>
              <a:t>Υποχρεωτικά Μαθήματα</a:t>
            </a:r>
            <a:endParaRPr lang="el-GR" sz="1600" b="1" dirty="0">
              <a:solidFill>
                <a:srgbClr val="00B050"/>
              </a:solidFill>
            </a:endParaRPr>
          </a:p>
        </p:txBody>
      </p:sp>
      <p:sp>
        <p:nvSpPr>
          <p:cNvPr id="11" name="TextBox 10"/>
          <p:cNvSpPr txBox="1"/>
          <p:nvPr/>
        </p:nvSpPr>
        <p:spPr>
          <a:xfrm>
            <a:off x="313585" y="685800"/>
            <a:ext cx="2505814" cy="369332"/>
          </a:xfrm>
          <a:prstGeom prst="rect">
            <a:avLst/>
          </a:prstGeom>
          <a:noFill/>
        </p:spPr>
        <p:txBody>
          <a:bodyPr wrap="none" rtlCol="0">
            <a:spAutoFit/>
          </a:bodyPr>
          <a:lstStyle/>
          <a:p>
            <a:r>
              <a:rPr lang="en-US" b="1" dirty="0" smtClean="0"/>
              <a:t>A. Computer Science</a:t>
            </a:r>
            <a:endParaRPr lang="el-GR" b="1" dirty="0"/>
          </a:p>
        </p:txBody>
      </p:sp>
      <p:sp>
        <p:nvSpPr>
          <p:cNvPr id="12" name="TextBox 11"/>
          <p:cNvSpPr txBox="1"/>
          <p:nvPr/>
        </p:nvSpPr>
        <p:spPr>
          <a:xfrm>
            <a:off x="4343403" y="685800"/>
            <a:ext cx="2967479" cy="369332"/>
          </a:xfrm>
          <a:prstGeom prst="rect">
            <a:avLst/>
          </a:prstGeom>
          <a:noFill/>
        </p:spPr>
        <p:txBody>
          <a:bodyPr wrap="none" rtlCol="0">
            <a:spAutoFit/>
          </a:bodyPr>
          <a:lstStyle/>
          <a:p>
            <a:r>
              <a:rPr lang="en-US" b="1" dirty="0" smtClean="0"/>
              <a:t>B. Computer Engineering</a:t>
            </a:r>
            <a:endParaRPr lang="el-GR"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Rot="1" noChangeArrowheads="1"/>
          </p:cNvSpPr>
          <p:nvPr/>
        </p:nvSpPr>
        <p:spPr>
          <a:xfrm>
            <a:off x="2147890" y="0"/>
            <a:ext cx="6767513" cy="720725"/>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32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mj-ea"/>
                <a:cs typeface="+mj-cs"/>
              </a:rPr>
              <a:t>Computer Systems Engineering</a:t>
            </a:r>
          </a:p>
        </p:txBody>
      </p:sp>
      <p:sp>
        <p:nvSpPr>
          <p:cNvPr id="5" name="Rectangle 3"/>
          <p:cNvSpPr txBox="1">
            <a:spLocks noChangeArrowheads="1"/>
          </p:cNvSpPr>
          <p:nvPr/>
        </p:nvSpPr>
        <p:spPr>
          <a:xfrm>
            <a:off x="0" y="914400"/>
            <a:ext cx="5256213" cy="5543550"/>
          </a:xfrm>
          <a:prstGeom prst="rect">
            <a:avLst/>
          </a:prstGeom>
        </p:spPr>
        <p:txBody>
          <a:bodyPr/>
          <a:lstStyle/>
          <a:p>
            <a:pPr marL="342900" indent="-342900">
              <a:lnSpc>
                <a:spcPct val="90000"/>
              </a:lnSpc>
              <a:spcBef>
                <a:spcPct val="20000"/>
              </a:spcBef>
              <a:buFontTx/>
              <a:buChar char="•"/>
              <a:defRPr/>
            </a:pPr>
            <a:r>
              <a:rPr lang="el-GR" sz="1000" b="1" kern="0" dirty="0" err="1">
                <a:solidFill>
                  <a:srgbClr val="FF3300"/>
                </a:solidFill>
                <a:cs typeface="+mn-cs"/>
              </a:rPr>
              <a:t>Mathematics</a:t>
            </a:r>
            <a:r>
              <a:rPr lang="el-GR" sz="1000" b="1" kern="0" dirty="0">
                <a:solidFill>
                  <a:srgbClr val="CC3300"/>
                </a:solidFill>
                <a:cs typeface="+mn-cs"/>
              </a:rPr>
              <a:t> (26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Calculus</a:t>
            </a:r>
            <a:r>
              <a:rPr lang="el-GR" sz="900" b="1" i="1" kern="0" dirty="0">
                <a:cs typeface="+mn-cs"/>
              </a:rPr>
              <a:t> x 4</a:t>
            </a:r>
            <a:endParaRPr lang="el-GR" sz="900" b="1" kern="0" dirty="0">
              <a:cs typeface="+mn-cs"/>
            </a:endParaRPr>
          </a:p>
          <a:p>
            <a:pPr marL="742950" lvl="1" indent="-285750">
              <a:lnSpc>
                <a:spcPct val="90000"/>
              </a:lnSpc>
              <a:spcBef>
                <a:spcPct val="20000"/>
              </a:spcBef>
              <a:buFontTx/>
              <a:buChar char="–"/>
              <a:defRPr/>
            </a:pPr>
            <a:r>
              <a:rPr lang="el-GR" sz="900" b="1" i="1" kern="0" dirty="0" err="1">
                <a:cs typeface="+mn-cs"/>
              </a:rPr>
              <a:t>Introduction</a:t>
            </a:r>
            <a:r>
              <a:rPr lang="el-GR" sz="900" b="1" i="1" kern="0" dirty="0">
                <a:cs typeface="+mn-cs"/>
              </a:rPr>
              <a:t> </a:t>
            </a:r>
            <a:r>
              <a:rPr lang="el-GR" sz="900" b="1" i="1" kern="0" dirty="0" err="1">
                <a:cs typeface="+mn-cs"/>
              </a:rPr>
              <a:t>to</a:t>
            </a:r>
            <a:r>
              <a:rPr lang="el-GR" sz="900" b="1" i="1" kern="0" dirty="0">
                <a:cs typeface="+mn-cs"/>
              </a:rPr>
              <a:t> </a:t>
            </a:r>
            <a:r>
              <a:rPr lang="el-GR" sz="900" b="1" i="1" kern="0" dirty="0" err="1">
                <a:cs typeface="+mn-cs"/>
              </a:rPr>
              <a:t>Probability</a:t>
            </a:r>
            <a:r>
              <a:rPr lang="el-GR" sz="900" b="1" i="1" kern="0" dirty="0">
                <a:cs typeface="+mn-cs"/>
              </a:rPr>
              <a:t> </a:t>
            </a:r>
            <a:r>
              <a:rPr lang="el-GR" sz="900" b="1" i="1" kern="0" dirty="0" err="1">
                <a:cs typeface="+mn-cs"/>
              </a:rPr>
              <a:t>for</a:t>
            </a:r>
            <a:r>
              <a:rPr lang="el-GR" sz="900" b="1" i="1" kern="0" dirty="0">
                <a:cs typeface="+mn-cs"/>
              </a:rPr>
              <a:t> </a:t>
            </a:r>
            <a:r>
              <a:rPr lang="el-GR" sz="900" b="1" i="1" kern="0" dirty="0" err="1">
                <a:cs typeface="+mn-cs"/>
              </a:rPr>
              <a:t>Computer</a:t>
            </a:r>
            <a:r>
              <a:rPr lang="el-GR" sz="900" b="1" i="1" kern="0" dirty="0">
                <a:cs typeface="+mn-cs"/>
              </a:rPr>
              <a:t> </a:t>
            </a:r>
            <a:r>
              <a:rPr lang="el-GR" sz="900" b="1" i="1" kern="0" dirty="0" err="1">
                <a:cs typeface="+mn-cs"/>
              </a:rPr>
              <a:t>Scientists</a:t>
            </a:r>
            <a:r>
              <a:rPr lang="el-GR" sz="900" b="1" kern="0" dirty="0">
                <a:cs typeface="+mn-cs"/>
              </a:rPr>
              <a:t> (CS109)</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Science</a:t>
            </a:r>
            <a:r>
              <a:rPr lang="el-GR" sz="1000" b="1" kern="0" dirty="0">
                <a:solidFill>
                  <a:srgbClr val="CC3300"/>
                </a:solidFill>
                <a:cs typeface="+mn-cs"/>
              </a:rPr>
              <a:t> (11 </a:t>
            </a:r>
            <a:r>
              <a:rPr lang="el-GR" sz="1000" b="1" kern="0" dirty="0" err="1">
                <a:solidFill>
                  <a:srgbClr val="CC3300"/>
                </a:solidFill>
                <a:cs typeface="+mn-cs"/>
              </a:rPr>
              <a:t>Units</a:t>
            </a:r>
            <a:r>
              <a:rPr lang="el-GR" sz="1000" b="1" kern="0" dirty="0">
                <a:solidFill>
                  <a:srgbClr val="CC3300"/>
                </a:solidFill>
                <a:cs typeface="+mn-cs"/>
              </a:rPr>
              <a:t>)</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Mechanics</a:t>
            </a:r>
            <a:r>
              <a:rPr lang="el-GR" sz="900" b="1" kern="0" dirty="0">
                <a:cs typeface="+mn-cs"/>
              </a:rPr>
              <a:t> (PHYSICS41)</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Electricity</a:t>
            </a:r>
            <a:r>
              <a:rPr lang="el-GR" sz="900" b="1" i="1" kern="0" dirty="0">
                <a:cs typeface="+mn-cs"/>
              </a:rPr>
              <a:t> and </a:t>
            </a:r>
            <a:r>
              <a:rPr lang="el-GR" sz="900" b="1" i="1" kern="0" dirty="0" err="1">
                <a:cs typeface="+mn-cs"/>
              </a:rPr>
              <a:t>Magnetism</a:t>
            </a:r>
            <a:r>
              <a:rPr lang="el-GR" sz="900" b="1" kern="0" dirty="0">
                <a:cs typeface="+mn-cs"/>
              </a:rPr>
              <a:t> (PHYSICS43)</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Light</a:t>
            </a:r>
            <a:r>
              <a:rPr lang="el-GR" sz="900" b="1" kern="0" dirty="0">
                <a:cs typeface="+mn-cs"/>
              </a:rPr>
              <a:t> and </a:t>
            </a:r>
            <a:r>
              <a:rPr lang="el-GR" sz="900" b="1" kern="0" dirty="0" err="1">
                <a:cs typeface="+mn-cs"/>
              </a:rPr>
              <a:t>Heat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Engineering</a:t>
            </a:r>
            <a:r>
              <a:rPr lang="el-GR" sz="1000" b="1" kern="0" dirty="0">
                <a:solidFill>
                  <a:srgbClr val="CC3300"/>
                </a:solidFill>
                <a:cs typeface="+mn-cs"/>
              </a:rPr>
              <a:t> </a:t>
            </a:r>
            <a:r>
              <a:rPr lang="el-GR" sz="1000" b="1" kern="0" dirty="0">
                <a:solidFill>
                  <a:srgbClr val="FF3300"/>
                </a:solidFill>
                <a:cs typeface="+mn-cs"/>
              </a:rPr>
              <a:t>Fundamentals</a:t>
            </a:r>
            <a:r>
              <a:rPr lang="el-GR" sz="1000" b="1" kern="0" dirty="0">
                <a:cs typeface="+mn-cs"/>
              </a:rPr>
              <a:t> (13 </a:t>
            </a:r>
            <a:r>
              <a:rPr lang="el-GR" sz="1000" b="1" kern="0" dirty="0" err="1">
                <a:cs typeface="+mn-cs"/>
              </a:rPr>
              <a:t>Units</a:t>
            </a:r>
            <a:r>
              <a:rPr lang="el-GR" sz="1000" b="1" kern="0" dirty="0">
                <a:cs typeface="+mn-cs"/>
              </a:rPr>
              <a:t>) </a:t>
            </a:r>
            <a:r>
              <a:rPr lang="el-GR" sz="1000" b="1" kern="0" dirty="0">
                <a:solidFill>
                  <a:srgbClr val="006600"/>
                </a:solidFill>
                <a:cs typeface="+mn-cs"/>
              </a:rPr>
              <a:t>(3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i="1" kern="0" dirty="0" err="1">
                <a:cs typeface="+mn-cs"/>
              </a:rPr>
              <a:t>Programming</a:t>
            </a:r>
            <a:r>
              <a:rPr lang="el-GR" sz="900" b="1" i="1" kern="0" dirty="0">
                <a:cs typeface="+mn-cs"/>
              </a:rPr>
              <a:t> </a:t>
            </a:r>
            <a:r>
              <a:rPr lang="el-GR" sz="900" b="1" i="1" kern="0" dirty="0" err="1">
                <a:cs typeface="+mn-cs"/>
              </a:rPr>
              <a:t>Abstractions</a:t>
            </a:r>
            <a:r>
              <a:rPr lang="el-GR" sz="900" b="1" kern="0" dirty="0">
                <a:cs typeface="+mn-cs"/>
              </a:rPr>
              <a:t> (CS106B </a:t>
            </a:r>
            <a:r>
              <a:rPr lang="el-GR" sz="900" b="1" kern="0" dirty="0" err="1">
                <a:cs typeface="+mn-cs"/>
              </a:rPr>
              <a:t>or</a:t>
            </a:r>
            <a:r>
              <a:rPr lang="el-GR" sz="900" b="1" kern="0" dirty="0">
                <a:cs typeface="+mn-cs"/>
              </a:rPr>
              <a:t> CS106X)</a:t>
            </a:r>
            <a:endParaRPr lang="en-US" sz="900" b="1" kern="0" dirty="0">
              <a:cs typeface="+mn-cs"/>
            </a:endParaRPr>
          </a:p>
          <a:p>
            <a:pPr marL="742950" lvl="1" indent="-285750">
              <a:lnSpc>
                <a:spcPct val="90000"/>
              </a:lnSpc>
              <a:spcBef>
                <a:spcPct val="20000"/>
              </a:spcBef>
              <a:buFontTx/>
              <a:buChar char="–"/>
              <a:defRPr/>
            </a:pPr>
            <a:r>
              <a:rPr lang="el-GR" sz="900" b="1" i="1" kern="0" dirty="0" err="1">
                <a:cs typeface="+mn-cs"/>
              </a:rPr>
              <a:t>Introductory</a:t>
            </a:r>
            <a:r>
              <a:rPr lang="el-GR" sz="900" b="1" i="1" kern="0" dirty="0">
                <a:cs typeface="+mn-cs"/>
              </a:rPr>
              <a:t> </a:t>
            </a:r>
            <a:r>
              <a:rPr lang="el-GR" sz="900" b="1" i="1" kern="0" dirty="0" err="1">
                <a:cs typeface="+mn-cs"/>
              </a:rPr>
              <a:t>Electronics</a:t>
            </a:r>
            <a:r>
              <a:rPr lang="el-GR" sz="900" b="1" kern="0" dirty="0">
                <a:cs typeface="+mn-cs"/>
              </a:rPr>
              <a:t> (ENGR40)</a:t>
            </a:r>
            <a:endParaRPr lang="en-US" sz="900" b="1" kern="0" dirty="0">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science</a:t>
            </a:r>
            <a:r>
              <a:rPr lang="el-GR" sz="900" b="1" kern="0" dirty="0">
                <a:cs typeface="+mn-cs"/>
              </a:rPr>
              <a:t> </a:t>
            </a:r>
            <a:r>
              <a:rPr lang="el-GR" sz="900" b="1" kern="0" dirty="0" err="1">
                <a:cs typeface="+mn-cs"/>
              </a:rPr>
              <a:t>elective</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Technology</a:t>
            </a:r>
            <a:r>
              <a:rPr lang="el-GR" sz="1000" b="1" kern="0" dirty="0">
                <a:solidFill>
                  <a:srgbClr val="FF3300"/>
                </a:solidFill>
                <a:cs typeface="+mn-cs"/>
              </a:rPr>
              <a:t> </a:t>
            </a:r>
            <a:r>
              <a:rPr lang="el-GR" sz="1000" b="1" kern="0" dirty="0" err="1">
                <a:solidFill>
                  <a:srgbClr val="FF3300"/>
                </a:solidFill>
                <a:cs typeface="+mn-cs"/>
              </a:rPr>
              <a:t>in</a:t>
            </a:r>
            <a:r>
              <a:rPr lang="el-GR" sz="1000" b="1" kern="0" dirty="0">
                <a:solidFill>
                  <a:srgbClr val="FF3300"/>
                </a:solidFill>
                <a:cs typeface="+mn-cs"/>
              </a:rPr>
              <a:t> </a:t>
            </a:r>
            <a:r>
              <a:rPr lang="el-GR" sz="1000" b="1" kern="0" dirty="0" err="1">
                <a:solidFill>
                  <a:srgbClr val="FF3300"/>
                </a:solidFill>
                <a:cs typeface="+mn-cs"/>
              </a:rPr>
              <a:t>Society</a:t>
            </a:r>
            <a:r>
              <a:rPr lang="el-GR" sz="1000" b="1" kern="0" dirty="0">
                <a:cs typeface="+mn-cs"/>
              </a:rPr>
              <a:t> (3-5 </a:t>
            </a:r>
            <a:r>
              <a:rPr lang="el-GR" sz="1000" b="1" kern="0" dirty="0" err="1">
                <a:cs typeface="+mn-cs"/>
              </a:rPr>
              <a:t>Units</a:t>
            </a:r>
            <a:r>
              <a:rPr lang="el-GR" sz="1000" b="1" kern="0" dirty="0">
                <a:cs typeface="+mn-cs"/>
              </a:rPr>
              <a:t>) </a:t>
            </a:r>
            <a:r>
              <a:rPr lang="el-GR" sz="1000" b="1" kern="0" dirty="0">
                <a:solidFill>
                  <a:srgbClr val="006600"/>
                </a:solidFill>
                <a:cs typeface="+mn-cs"/>
              </a:rPr>
              <a:t>(1 μάθημα)</a:t>
            </a:r>
            <a:endParaRPr lang="en-US" sz="1000" b="1" kern="0" dirty="0">
              <a:solidFill>
                <a:srgbClr val="006600"/>
              </a:solidFill>
              <a:cs typeface="+mn-cs"/>
            </a:endParaRPr>
          </a:p>
          <a:p>
            <a:pPr marL="742950" lvl="1" indent="-285750">
              <a:lnSpc>
                <a:spcPct val="90000"/>
              </a:lnSpc>
              <a:spcBef>
                <a:spcPct val="20000"/>
              </a:spcBef>
              <a:buFontTx/>
              <a:buChar char="–"/>
              <a:defRPr/>
            </a:pPr>
            <a:r>
              <a:rPr lang="el-GR" sz="900" b="1" kern="0" dirty="0" err="1">
                <a:cs typeface="+mn-cs"/>
              </a:rPr>
              <a:t>One</a:t>
            </a:r>
            <a:r>
              <a:rPr lang="el-GR" sz="900" b="1" kern="0" dirty="0">
                <a:cs typeface="+mn-cs"/>
              </a:rPr>
              <a:t> </a:t>
            </a:r>
            <a:r>
              <a:rPr lang="el-GR" sz="900" b="1" kern="0" dirty="0" err="1">
                <a:cs typeface="+mn-cs"/>
              </a:rPr>
              <a:t>TiS</a:t>
            </a:r>
            <a:r>
              <a:rPr lang="el-GR" sz="900" b="1" kern="0" dirty="0">
                <a:cs typeface="+mn-cs"/>
              </a:rPr>
              <a:t> </a:t>
            </a:r>
            <a:r>
              <a:rPr lang="el-GR" sz="900" b="1" kern="0" dirty="0" err="1">
                <a:cs typeface="+mn-cs"/>
              </a:rPr>
              <a:t>class</a:t>
            </a:r>
            <a:r>
              <a:rPr lang="el-GR" sz="900" b="1" kern="0" dirty="0">
                <a:cs typeface="+mn-cs"/>
              </a:rPr>
              <a:t> </a:t>
            </a:r>
            <a:r>
              <a:rPr lang="el-GR" sz="900" b="1" kern="0" dirty="0" err="1">
                <a:cs typeface="+mn-cs"/>
              </a:rPr>
              <a:t>from</a:t>
            </a:r>
            <a:r>
              <a:rPr lang="el-GR" sz="900" b="1" kern="0" dirty="0">
                <a:cs typeface="+mn-cs"/>
              </a:rPr>
              <a:t> </a:t>
            </a:r>
            <a:r>
              <a:rPr lang="el-GR" sz="900" b="1" kern="0" dirty="0" err="1">
                <a:cs typeface="+mn-cs"/>
              </a:rPr>
              <a:t>the</a:t>
            </a:r>
            <a:r>
              <a:rPr lang="el-GR" sz="900" b="1" kern="0" dirty="0">
                <a:cs typeface="+mn-cs"/>
              </a:rPr>
              <a:t> </a:t>
            </a:r>
            <a:r>
              <a:rPr lang="el-GR" sz="900" b="1" kern="0" dirty="0" err="1">
                <a:cs typeface="+mn-cs"/>
              </a:rPr>
              <a:t>School</a:t>
            </a:r>
            <a:r>
              <a:rPr lang="el-GR" sz="900" b="1" kern="0" dirty="0">
                <a:cs typeface="+mn-cs"/>
              </a:rPr>
              <a:t> </a:t>
            </a:r>
            <a:r>
              <a:rPr lang="el-GR" sz="900" b="1" kern="0" dirty="0" err="1">
                <a:cs typeface="+mn-cs"/>
              </a:rPr>
              <a:t>of</a:t>
            </a:r>
            <a:r>
              <a:rPr lang="el-GR" sz="900" b="1" kern="0" dirty="0">
                <a:cs typeface="+mn-cs"/>
              </a:rPr>
              <a:t> </a:t>
            </a:r>
            <a:r>
              <a:rPr lang="el-GR" sz="900" b="1" kern="0" dirty="0" err="1">
                <a:cs typeface="+mn-cs"/>
              </a:rPr>
              <a:t>Engineering</a:t>
            </a:r>
            <a:r>
              <a:rPr lang="el-GR" sz="900" b="1" kern="0" dirty="0">
                <a:cs typeface="+mn-cs"/>
              </a:rPr>
              <a:t> </a:t>
            </a:r>
            <a:r>
              <a:rPr lang="el-GR" sz="900" b="1" kern="0" dirty="0" err="1">
                <a:cs typeface="+mn-cs"/>
              </a:rPr>
              <a:t>list</a:t>
            </a:r>
            <a:endParaRPr lang="en-US" sz="900" b="1" kern="0" dirty="0">
              <a:cs typeface="+mn-cs"/>
            </a:endParaRP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Core</a:t>
            </a:r>
            <a:r>
              <a:rPr lang="el-GR" sz="1000" b="1" kern="0" dirty="0">
                <a:cs typeface="+mn-cs"/>
              </a:rPr>
              <a:t> (32 </a:t>
            </a:r>
            <a:r>
              <a:rPr lang="el-GR" sz="1000" b="1" kern="0" dirty="0" err="1">
                <a:cs typeface="+mn-cs"/>
              </a:rPr>
              <a:t>Units</a:t>
            </a:r>
            <a:r>
              <a:rPr lang="el-GR" sz="1000" b="1" kern="0" dirty="0">
                <a:cs typeface="+mn-cs"/>
              </a:rPr>
              <a:t>) </a:t>
            </a:r>
            <a:r>
              <a:rPr lang="el-GR" sz="1000" b="1" kern="0" dirty="0">
                <a:solidFill>
                  <a:srgbClr val="006600"/>
                </a:solidFill>
                <a:cs typeface="+mn-cs"/>
              </a:rPr>
              <a:t>(</a:t>
            </a:r>
            <a:r>
              <a:rPr lang="en-US" sz="1000" b="1" kern="0" dirty="0">
                <a:solidFill>
                  <a:srgbClr val="006600"/>
                </a:solidFill>
                <a:cs typeface="+mn-cs"/>
              </a:rPr>
              <a:t>5+2</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Tx/>
              <a:buChar char="–"/>
              <a:defRPr/>
            </a:pPr>
            <a:r>
              <a:rPr lang="en-US" sz="900" b="1" i="1" kern="0" dirty="0">
                <a:cs typeface="+mn-cs"/>
              </a:rPr>
              <a:t>Mathematical Foundations of Computing</a:t>
            </a:r>
          </a:p>
          <a:p>
            <a:pPr marL="742950" lvl="1" indent="-285750">
              <a:lnSpc>
                <a:spcPct val="90000"/>
              </a:lnSpc>
              <a:spcBef>
                <a:spcPct val="20000"/>
              </a:spcBef>
              <a:buFontTx/>
              <a:buChar char="–"/>
              <a:defRPr/>
            </a:pPr>
            <a:r>
              <a:rPr lang="en-US" sz="900" b="1" i="1" kern="0" dirty="0">
                <a:cs typeface="+mn-cs"/>
              </a:rPr>
              <a:t>Computer Organization and Systems</a:t>
            </a:r>
          </a:p>
          <a:p>
            <a:pPr marL="742950" lvl="1" indent="-285750">
              <a:lnSpc>
                <a:spcPct val="90000"/>
              </a:lnSpc>
              <a:spcBef>
                <a:spcPct val="20000"/>
              </a:spcBef>
              <a:buFontTx/>
              <a:buChar char="–"/>
              <a:defRPr/>
            </a:pPr>
            <a:r>
              <a:rPr lang="en-US" sz="900" b="1" i="1" kern="0" dirty="0">
                <a:cs typeface="+mn-cs"/>
              </a:rPr>
              <a:t>Object-Oriented Systems Design, or Principles of Comp Sys</a:t>
            </a:r>
          </a:p>
          <a:p>
            <a:pPr marL="742950" lvl="1" indent="-285750">
              <a:lnSpc>
                <a:spcPct val="90000"/>
              </a:lnSpc>
              <a:spcBef>
                <a:spcPct val="20000"/>
              </a:spcBef>
              <a:buFontTx/>
              <a:buChar char="–"/>
              <a:defRPr/>
            </a:pPr>
            <a:r>
              <a:rPr lang="en-US" sz="900" b="1" i="1" kern="0" dirty="0">
                <a:cs typeface="+mn-cs"/>
              </a:rPr>
              <a:t>Digital Systems I</a:t>
            </a:r>
          </a:p>
          <a:p>
            <a:pPr marL="742950" lvl="1" indent="-285750">
              <a:lnSpc>
                <a:spcPct val="90000"/>
              </a:lnSpc>
              <a:spcBef>
                <a:spcPct val="20000"/>
              </a:spcBef>
              <a:buFontTx/>
              <a:buChar char="–"/>
              <a:defRPr/>
            </a:pPr>
            <a:r>
              <a:rPr lang="en-US" sz="900" b="1" i="1" kern="0" dirty="0">
                <a:cs typeface="+mn-cs"/>
              </a:rPr>
              <a:t>Digital Systems II</a:t>
            </a:r>
          </a:p>
          <a:p>
            <a:pPr marL="742950" lvl="1" indent="-285750">
              <a:lnSpc>
                <a:spcPct val="90000"/>
              </a:lnSpc>
              <a:spcBef>
                <a:spcPct val="20000"/>
              </a:spcBef>
              <a:buFontTx/>
              <a:buChar char="–"/>
              <a:defRPr/>
            </a:pPr>
            <a:r>
              <a:rPr lang="en-US" sz="900" b="1" kern="0" dirty="0">
                <a:solidFill>
                  <a:srgbClr val="00B050"/>
                </a:solidFill>
                <a:cs typeface="+mn-cs"/>
              </a:rPr>
              <a:t>Circuits I </a:t>
            </a:r>
          </a:p>
          <a:p>
            <a:pPr marL="742950" lvl="1" indent="-285750">
              <a:lnSpc>
                <a:spcPct val="90000"/>
              </a:lnSpc>
              <a:spcBef>
                <a:spcPct val="20000"/>
              </a:spcBef>
              <a:buFontTx/>
              <a:buChar char="–"/>
              <a:defRPr/>
            </a:pPr>
            <a:r>
              <a:rPr lang="en-US" sz="900" b="1" kern="0" dirty="0">
                <a:solidFill>
                  <a:srgbClr val="00B050"/>
                </a:solidFill>
                <a:cs typeface="+mn-cs"/>
              </a:rPr>
              <a:t>Circuits II</a:t>
            </a:r>
          </a:p>
          <a:p>
            <a:pPr marL="742950" lvl="1" indent="-285750">
              <a:lnSpc>
                <a:spcPct val="90000"/>
              </a:lnSpc>
              <a:spcBef>
                <a:spcPct val="20000"/>
              </a:spcBef>
              <a:buFontTx/>
              <a:buChar char="–"/>
              <a:defRPr/>
            </a:pPr>
            <a:r>
              <a:rPr lang="en-US" sz="900" b="1" kern="0" dirty="0">
                <a:solidFill>
                  <a:srgbClr val="00B050"/>
                </a:solidFill>
                <a:cs typeface="+mn-cs"/>
              </a:rPr>
              <a:t>Signals and Systems I</a:t>
            </a:r>
          </a:p>
          <a:p>
            <a:pPr marL="742950" lvl="1" indent="-285750">
              <a:lnSpc>
                <a:spcPct val="90000"/>
              </a:lnSpc>
              <a:spcBef>
                <a:spcPct val="20000"/>
              </a:spcBef>
              <a:buFontTx/>
              <a:buChar char="–"/>
              <a:defRPr/>
            </a:pPr>
            <a:r>
              <a:rPr lang="en-US" sz="900" b="1" kern="0" dirty="0">
                <a:solidFill>
                  <a:srgbClr val="00B050"/>
                </a:solidFill>
                <a:cs typeface="+mn-cs"/>
              </a:rPr>
              <a:t>Signals and Systems II</a:t>
            </a:r>
          </a:p>
          <a:p>
            <a:pPr marL="342900" indent="-342900">
              <a:lnSpc>
                <a:spcPct val="90000"/>
              </a:lnSpc>
              <a:spcBef>
                <a:spcPct val="20000"/>
              </a:spcBef>
              <a:buFontTx/>
              <a:buChar char="•"/>
              <a:defRPr/>
            </a:pPr>
            <a:r>
              <a:rPr lang="el-GR" sz="1000" b="1" kern="0" dirty="0" err="1">
                <a:solidFill>
                  <a:srgbClr val="FF3300"/>
                </a:solidFill>
                <a:cs typeface="+mn-cs"/>
              </a:rPr>
              <a:t>Computer</a:t>
            </a:r>
            <a:r>
              <a:rPr lang="el-GR" sz="1000" b="1" kern="0" dirty="0">
                <a:solidFill>
                  <a:srgbClr val="FF3300"/>
                </a:solidFill>
                <a:cs typeface="+mn-cs"/>
              </a:rPr>
              <a:t> </a:t>
            </a:r>
            <a:r>
              <a:rPr lang="el-GR" sz="1000" b="1" kern="0" dirty="0" err="1">
                <a:solidFill>
                  <a:srgbClr val="FF3300"/>
                </a:solidFill>
                <a:cs typeface="+mn-cs"/>
              </a:rPr>
              <a:t>Systems</a:t>
            </a:r>
            <a:r>
              <a:rPr lang="el-GR" sz="1000" b="1" kern="0" dirty="0">
                <a:solidFill>
                  <a:srgbClr val="FF3300"/>
                </a:solidFill>
                <a:cs typeface="+mn-cs"/>
              </a:rPr>
              <a:t> </a:t>
            </a:r>
            <a:r>
              <a:rPr lang="el-GR" sz="1000" b="1" kern="0" dirty="0" err="1">
                <a:solidFill>
                  <a:srgbClr val="FF3300"/>
                </a:solidFill>
                <a:cs typeface="+mn-cs"/>
              </a:rPr>
              <a:t>Engineering</a:t>
            </a:r>
            <a:r>
              <a:rPr lang="el-GR" sz="1000" b="1" kern="0" dirty="0">
                <a:solidFill>
                  <a:srgbClr val="FF3300"/>
                </a:solidFill>
                <a:cs typeface="+mn-cs"/>
              </a:rPr>
              <a:t> </a:t>
            </a:r>
            <a:r>
              <a:rPr lang="el-GR" sz="1000" b="1" kern="0" dirty="0" err="1">
                <a:solidFill>
                  <a:srgbClr val="FF3300"/>
                </a:solidFill>
                <a:cs typeface="+mn-cs"/>
              </a:rPr>
              <a:t>Depth</a:t>
            </a:r>
            <a:r>
              <a:rPr lang="el-GR" sz="1000" b="1" kern="0" dirty="0">
                <a:cs typeface="+mn-cs"/>
              </a:rPr>
              <a:t> (20 </a:t>
            </a:r>
            <a:r>
              <a:rPr lang="el-GR" sz="1000" b="1" kern="0" dirty="0" err="1">
                <a:cs typeface="+mn-cs"/>
              </a:rPr>
              <a:t>Units</a:t>
            </a:r>
            <a:r>
              <a:rPr lang="el-GR" sz="1000" b="1" kern="0" dirty="0">
                <a:cs typeface="+mn-cs"/>
              </a:rPr>
              <a:t>) </a:t>
            </a:r>
            <a:r>
              <a:rPr lang="el-GR" sz="1000" b="1" kern="0" dirty="0">
                <a:solidFill>
                  <a:srgbClr val="006600"/>
                </a:solidFill>
                <a:cs typeface="+mn-cs"/>
              </a:rPr>
              <a:t>(6 - </a:t>
            </a:r>
            <a:r>
              <a:rPr lang="en-US" sz="1000" b="1" kern="0" dirty="0">
                <a:solidFill>
                  <a:srgbClr val="006600"/>
                </a:solidFill>
                <a:cs typeface="+mn-cs"/>
              </a:rPr>
              <a:t>7</a:t>
            </a:r>
            <a:r>
              <a:rPr lang="el-GR" sz="1000" b="1" kern="0" dirty="0">
                <a:solidFill>
                  <a:srgbClr val="006600"/>
                </a:solidFill>
                <a:cs typeface="+mn-cs"/>
              </a:rPr>
              <a:t> μαθήματα)</a:t>
            </a:r>
            <a:endParaRPr lang="en-US" sz="1000" b="1" kern="0" dirty="0">
              <a:solidFill>
                <a:srgbClr val="006600"/>
              </a:solidFill>
              <a:cs typeface="+mn-cs"/>
            </a:endParaRPr>
          </a:p>
          <a:p>
            <a:pPr marL="742950" lvl="1" indent="-285750">
              <a:lnSpc>
                <a:spcPct val="90000"/>
              </a:lnSpc>
              <a:spcBef>
                <a:spcPct val="20000"/>
              </a:spcBef>
              <a:buFont typeface="Wingdings" pitchFamily="2" charset="2"/>
              <a:buNone/>
              <a:defRPr/>
            </a:pPr>
            <a:r>
              <a:rPr lang="el-GR" sz="1000" b="1" i="1" kern="0" dirty="0" err="1">
                <a:solidFill>
                  <a:srgbClr val="FF3300"/>
                </a:solidFill>
                <a:cs typeface="+mn-cs"/>
              </a:rPr>
              <a:t>Digital</a:t>
            </a:r>
            <a:r>
              <a:rPr lang="el-GR" sz="1000" b="1" i="1" kern="0" dirty="0">
                <a:solidFill>
                  <a:srgbClr val="FF3300"/>
                </a:solidFill>
                <a:cs typeface="+mn-cs"/>
              </a:rPr>
              <a:t> </a:t>
            </a:r>
            <a:r>
              <a:rPr lang="el-GR" sz="1000" b="1" i="1" kern="0" dirty="0" err="1">
                <a:solidFill>
                  <a:srgbClr val="FF3300"/>
                </a:solidFill>
                <a:cs typeface="+mn-cs"/>
              </a:rPr>
              <a:t>Systems</a:t>
            </a:r>
            <a:r>
              <a:rPr lang="el-GR" sz="1000" b="1" i="1" kern="0" dirty="0">
                <a:solidFill>
                  <a:srgbClr val="FF3300"/>
                </a:solidFill>
                <a:cs typeface="+mn-cs"/>
              </a:rPr>
              <a:t> </a:t>
            </a:r>
            <a:r>
              <a:rPr lang="el-GR" sz="1000" b="1" i="1" kern="0" dirty="0" err="1">
                <a:solidFill>
                  <a:srgbClr val="FF3300"/>
                </a:solidFill>
                <a:cs typeface="+mn-cs"/>
              </a:rPr>
              <a:t>Specialization</a:t>
            </a:r>
            <a:endParaRPr lang="en-US" sz="900" b="1" kern="0" dirty="0">
              <a:solidFill>
                <a:srgbClr val="FF3300"/>
              </a:solidFill>
              <a:cs typeface="+mn-cs"/>
            </a:endParaRPr>
          </a:p>
          <a:p>
            <a:pPr marL="742950" lvl="1" indent="-285750">
              <a:lnSpc>
                <a:spcPct val="90000"/>
              </a:lnSpc>
              <a:spcBef>
                <a:spcPct val="20000"/>
              </a:spcBef>
              <a:buFont typeface="Wingdings" pitchFamily="2" charset="2"/>
              <a:buChar char="§"/>
              <a:defRPr/>
            </a:pPr>
            <a:r>
              <a:rPr lang="en-US" sz="900" b="1" kern="0" dirty="0">
                <a:cs typeface="+mn-cs"/>
              </a:rPr>
              <a:t>Operating Systems or Compilers</a:t>
            </a:r>
          </a:p>
          <a:p>
            <a:pPr marL="742950" lvl="1" indent="-285750">
              <a:lnSpc>
                <a:spcPct val="90000"/>
              </a:lnSpc>
              <a:spcBef>
                <a:spcPct val="20000"/>
              </a:spcBef>
              <a:buFont typeface="Wingdings" pitchFamily="2" charset="2"/>
              <a:buChar char="§"/>
              <a:defRPr/>
            </a:pPr>
            <a:r>
              <a:rPr lang="en-US" sz="900" b="1" kern="0" dirty="0">
                <a:cs typeface="+mn-cs"/>
              </a:rPr>
              <a:t>Digital Systems Design Lab</a:t>
            </a:r>
          </a:p>
          <a:p>
            <a:pPr marL="742950" lvl="1" indent="-285750">
              <a:lnSpc>
                <a:spcPct val="90000"/>
              </a:lnSpc>
              <a:spcBef>
                <a:spcPct val="20000"/>
              </a:spcBef>
              <a:buFont typeface="Wingdings" pitchFamily="2" charset="2"/>
              <a:buChar char="§"/>
              <a:defRPr/>
            </a:pPr>
            <a:r>
              <a:rPr lang="en-US" sz="900" b="1" kern="0" dirty="0">
                <a:cs typeface="+mn-cs"/>
              </a:rPr>
              <a:t>VLSI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Introduction to Computer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Parallel Programming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Embedded Wireless Systems</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Advanced Topics in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Wireless Networking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Digital Systems Engineering</a:t>
            </a:r>
          </a:p>
          <a:p>
            <a:pPr marL="742950" lvl="1" indent="-285750">
              <a:lnSpc>
                <a:spcPct val="90000"/>
              </a:lnSpc>
              <a:spcBef>
                <a:spcPct val="20000"/>
              </a:spcBef>
              <a:buFont typeface="Wingdings" pitchFamily="2" charset="2"/>
              <a:buChar char="§"/>
              <a:defRPr/>
            </a:pPr>
            <a:r>
              <a:rPr lang="en-US" sz="900" b="1" kern="0" dirty="0">
                <a:solidFill>
                  <a:srgbClr val="00B050"/>
                </a:solidFill>
                <a:cs typeface="+mn-cs"/>
              </a:rPr>
              <a:t>Computer Architecture</a:t>
            </a:r>
          </a:p>
          <a:p>
            <a:pPr marL="342900" indent="-342900">
              <a:lnSpc>
                <a:spcPct val="90000"/>
              </a:lnSpc>
              <a:spcBef>
                <a:spcPct val="20000"/>
              </a:spcBef>
              <a:buFontTx/>
              <a:buChar char="•"/>
              <a:defRPr/>
            </a:pPr>
            <a:endParaRPr lang="el-GR" sz="1000" b="1" kern="0" dirty="0">
              <a:solidFill>
                <a:srgbClr val="FF3300"/>
              </a:solidFill>
              <a:cs typeface="+mn-cs"/>
            </a:endParaRPr>
          </a:p>
          <a:p>
            <a:pPr marL="342900" indent="-342900">
              <a:lnSpc>
                <a:spcPct val="90000"/>
              </a:lnSpc>
              <a:spcBef>
                <a:spcPct val="20000"/>
              </a:spcBef>
              <a:buFontTx/>
              <a:buChar char="•"/>
              <a:defRPr/>
            </a:pPr>
            <a:r>
              <a:rPr lang="el-GR" sz="1000" b="1" kern="0" dirty="0" err="1">
                <a:solidFill>
                  <a:srgbClr val="FF3300"/>
                </a:solidFill>
                <a:cs typeface="+mn-cs"/>
              </a:rPr>
              <a:t>Senior</a:t>
            </a:r>
            <a:r>
              <a:rPr lang="el-GR" sz="1000" b="1" kern="0" dirty="0">
                <a:solidFill>
                  <a:srgbClr val="FF3300"/>
                </a:solidFill>
                <a:cs typeface="+mn-cs"/>
              </a:rPr>
              <a:t> </a:t>
            </a:r>
            <a:r>
              <a:rPr lang="el-GR" sz="1000" b="1" kern="0" dirty="0" err="1">
                <a:solidFill>
                  <a:srgbClr val="FF3300"/>
                </a:solidFill>
                <a:cs typeface="+mn-cs"/>
              </a:rPr>
              <a:t>Capstone</a:t>
            </a:r>
            <a:r>
              <a:rPr lang="el-GR" sz="1000" b="1" kern="0" dirty="0">
                <a:solidFill>
                  <a:srgbClr val="FF3300"/>
                </a:solidFill>
                <a:cs typeface="+mn-cs"/>
              </a:rPr>
              <a:t> Project</a:t>
            </a:r>
            <a:r>
              <a:rPr lang="el-GR" sz="1000" b="1" kern="0" dirty="0">
                <a:cs typeface="+mn-cs"/>
              </a:rPr>
              <a:t> (3 </a:t>
            </a:r>
            <a:r>
              <a:rPr lang="el-GR" sz="1000" b="1" kern="0" dirty="0" err="1">
                <a:cs typeface="+mn-cs"/>
              </a:rPr>
              <a:t>Units</a:t>
            </a:r>
            <a:r>
              <a:rPr lang="el-GR" sz="1000" b="1" kern="0" dirty="0">
                <a:cs typeface="+mn-cs"/>
              </a:rPr>
              <a:t>) </a:t>
            </a:r>
            <a:r>
              <a:rPr lang="en-US" sz="1000" b="1" kern="0" dirty="0">
                <a:solidFill>
                  <a:srgbClr val="006600"/>
                </a:solidFill>
                <a:cs typeface="+mn-cs"/>
              </a:rPr>
              <a:t>(</a:t>
            </a:r>
            <a:r>
              <a:rPr lang="el-GR" sz="1000" b="1" kern="0" dirty="0">
                <a:solidFill>
                  <a:srgbClr val="006600"/>
                </a:solidFill>
                <a:cs typeface="+mn-cs"/>
              </a:rPr>
              <a:t>1 </a:t>
            </a:r>
            <a:r>
              <a:rPr lang="en-US" sz="1000" b="1" kern="0" dirty="0">
                <a:solidFill>
                  <a:srgbClr val="006600"/>
                </a:solidFill>
                <a:cs typeface="+mn-cs"/>
              </a:rPr>
              <a:t>project)</a:t>
            </a:r>
          </a:p>
          <a:p>
            <a:pPr marL="742950" lvl="1" indent="-285750">
              <a:lnSpc>
                <a:spcPct val="90000"/>
              </a:lnSpc>
              <a:spcBef>
                <a:spcPct val="20000"/>
              </a:spcBef>
              <a:buFontTx/>
              <a:buChar char="–"/>
              <a:defRPr/>
            </a:pPr>
            <a:r>
              <a:rPr lang="el-GR" sz="900" b="1" kern="0" dirty="0" err="1">
                <a:solidFill>
                  <a:srgbClr val="FF3300"/>
                </a:solidFill>
                <a:cs typeface="+mn-cs"/>
              </a:rPr>
              <a:t>Senior</a:t>
            </a:r>
            <a:r>
              <a:rPr lang="el-GR" sz="900" b="1" kern="0" dirty="0">
                <a:solidFill>
                  <a:srgbClr val="FF3300"/>
                </a:solidFill>
                <a:cs typeface="+mn-cs"/>
              </a:rPr>
              <a:t> Project</a:t>
            </a:r>
            <a:r>
              <a:rPr lang="el-GR" sz="900" b="1" kern="0" dirty="0">
                <a:cs typeface="+mn-cs"/>
              </a:rPr>
              <a:t> (CS191, CS191W, CS194, CS210, CS294, CS294W)</a:t>
            </a:r>
            <a:endParaRPr lang="en-US" sz="900" b="1" kern="0" dirty="0">
              <a:cs typeface="+mn-cs"/>
            </a:endParaRPr>
          </a:p>
        </p:txBody>
      </p:sp>
      <p:pic>
        <p:nvPicPr>
          <p:cNvPr id="66564" name="Picture 4" descr="Home"/>
          <p:cNvPicPr>
            <a:picLocks noChangeAspect="1" noChangeArrowheads="1"/>
          </p:cNvPicPr>
          <p:nvPr/>
        </p:nvPicPr>
        <p:blipFill>
          <a:blip r:embed="rId2" cstate="print"/>
          <a:srcRect/>
          <a:stretch>
            <a:fillRect/>
          </a:stretch>
        </p:blipFill>
        <p:spPr bwMode="auto">
          <a:xfrm>
            <a:off x="2" y="0"/>
            <a:ext cx="1892300" cy="723900"/>
          </a:xfrm>
          <a:prstGeom prst="rect">
            <a:avLst/>
          </a:prstGeom>
          <a:noFill/>
          <a:ln w="9525">
            <a:noFill/>
            <a:miter lim="800000"/>
            <a:headEnd/>
            <a:tailEnd/>
          </a:ln>
        </p:spPr>
      </p:pic>
      <p:sp>
        <p:nvSpPr>
          <p:cNvPr id="66565" name="AutoShape 5"/>
          <p:cNvSpPr>
            <a:spLocks/>
          </p:cNvSpPr>
          <p:nvPr/>
        </p:nvSpPr>
        <p:spPr bwMode="auto">
          <a:xfrm>
            <a:off x="5507037" y="3429001"/>
            <a:ext cx="2951163" cy="863600"/>
          </a:xfrm>
          <a:prstGeom prst="accentBorderCallout1">
            <a:avLst>
              <a:gd name="adj1" fmla="val 13236"/>
              <a:gd name="adj2" fmla="val -2583"/>
              <a:gd name="adj3" fmla="val 114101"/>
              <a:gd name="adj4" fmla="val -69024"/>
            </a:avLst>
          </a:prstGeom>
          <a:noFill/>
          <a:ln w="9525">
            <a:solidFill>
              <a:schemeClr val="tx1"/>
            </a:solidFill>
            <a:miter lim="800000"/>
            <a:headEnd/>
            <a:tailEnd/>
          </a:ln>
        </p:spPr>
        <p:txBody>
          <a:bodyPr/>
          <a:lstStyle/>
          <a:p>
            <a:pPr marL="342900" indent="-342900">
              <a:buFontTx/>
              <a:buAutoNum type="arabicPeriod"/>
            </a:pPr>
            <a:r>
              <a:rPr lang="el-GR" sz="1300" b="1" i="1"/>
              <a:t>Digital Systems Specialization</a:t>
            </a:r>
          </a:p>
          <a:p>
            <a:pPr marL="342900" indent="-342900">
              <a:buFontTx/>
              <a:buAutoNum type="arabicPeriod"/>
            </a:pPr>
            <a:r>
              <a:rPr lang="el-GR" sz="1300" b="1" i="1"/>
              <a:t>Networking Specialization</a:t>
            </a:r>
          </a:p>
          <a:p>
            <a:pPr marL="342900" indent="-342900">
              <a:buFontTx/>
              <a:buAutoNum type="arabicPeriod"/>
            </a:pPr>
            <a:r>
              <a:rPr lang="el-GR" sz="1300" b="1" i="1"/>
              <a:t>Robotics and Mechatronics Specialization</a:t>
            </a:r>
          </a:p>
        </p:txBody>
      </p:sp>
      <p:sp>
        <p:nvSpPr>
          <p:cNvPr id="66566" name="Text Box 6"/>
          <p:cNvSpPr txBox="1">
            <a:spLocks noChangeArrowheads="1"/>
          </p:cNvSpPr>
          <p:nvPr/>
        </p:nvSpPr>
        <p:spPr bwMode="auto">
          <a:xfrm>
            <a:off x="5364166" y="981075"/>
            <a:ext cx="3240087" cy="2440668"/>
          </a:xfrm>
          <a:prstGeom prst="rect">
            <a:avLst/>
          </a:prstGeom>
          <a:noFill/>
          <a:ln w="9525">
            <a:noFill/>
            <a:miter lim="800000"/>
            <a:headEnd/>
            <a:tailEnd/>
          </a:ln>
        </p:spPr>
        <p:txBody>
          <a:bodyPr>
            <a:spAutoFit/>
          </a:bodyPr>
          <a:lstStyle/>
          <a:p>
            <a:pPr>
              <a:spcBef>
                <a:spcPct val="50000"/>
              </a:spcBef>
              <a:buFontTx/>
              <a:buChar char="•"/>
            </a:pPr>
            <a:r>
              <a:rPr lang="en-US" sz="1400" b="1" dirty="0"/>
              <a:t>22-24 </a:t>
            </a:r>
            <a:r>
              <a:rPr lang="el-GR" sz="1400" b="1" dirty="0"/>
              <a:t>μαθήματα + </a:t>
            </a:r>
            <a:r>
              <a:rPr lang="en-US" sz="1400" b="1" dirty="0"/>
              <a:t>1</a:t>
            </a:r>
            <a:r>
              <a:rPr lang="el-GR" sz="1400" b="1" dirty="0"/>
              <a:t> </a:t>
            </a:r>
            <a:r>
              <a:rPr lang="en-US" sz="1400" b="1" dirty="0"/>
              <a:t>project</a:t>
            </a:r>
            <a:endParaRPr lang="el-GR" sz="1400" b="1" dirty="0"/>
          </a:p>
          <a:p>
            <a:pPr lvl="1">
              <a:lnSpc>
                <a:spcPct val="70000"/>
              </a:lnSpc>
              <a:spcBef>
                <a:spcPct val="50000"/>
              </a:spcBef>
              <a:buFontTx/>
              <a:buChar char="•"/>
            </a:pPr>
            <a:r>
              <a:rPr lang="en-US" sz="1400" b="1" dirty="0"/>
              <a:t> 5</a:t>
            </a:r>
            <a:r>
              <a:rPr lang="el-GR" sz="1400" b="1" dirty="0"/>
              <a:t> μαθηματικά </a:t>
            </a:r>
          </a:p>
          <a:p>
            <a:pPr lvl="1">
              <a:lnSpc>
                <a:spcPct val="70000"/>
              </a:lnSpc>
              <a:spcBef>
                <a:spcPct val="50000"/>
              </a:spcBef>
              <a:buFontTx/>
              <a:buChar char="•"/>
            </a:pPr>
            <a:r>
              <a:rPr lang="en-US" sz="1400" b="1" dirty="0"/>
              <a:t> 3</a:t>
            </a:r>
            <a:r>
              <a:rPr lang="el-GR" sz="1400" b="1" dirty="0"/>
              <a:t> φυσική</a:t>
            </a:r>
          </a:p>
          <a:p>
            <a:pPr lvl="1">
              <a:lnSpc>
                <a:spcPct val="70000"/>
              </a:lnSpc>
              <a:spcBef>
                <a:spcPct val="50000"/>
              </a:spcBef>
              <a:buFontTx/>
              <a:buChar char="•"/>
            </a:pPr>
            <a:r>
              <a:rPr lang="en-US" sz="1400" b="1" dirty="0"/>
              <a:t> </a:t>
            </a:r>
            <a:r>
              <a:rPr lang="el-GR" sz="1400" b="1" dirty="0"/>
              <a:t>3 βασικά μηχανικής</a:t>
            </a:r>
          </a:p>
          <a:p>
            <a:pPr lvl="1">
              <a:lnSpc>
                <a:spcPct val="70000"/>
              </a:lnSpc>
              <a:spcBef>
                <a:spcPct val="50000"/>
              </a:spcBef>
              <a:buFontTx/>
              <a:buChar char="•"/>
            </a:pPr>
            <a:r>
              <a:rPr lang="en-US" sz="1400" b="1" dirty="0"/>
              <a:t> </a:t>
            </a:r>
            <a:r>
              <a:rPr lang="el-GR" sz="1400" b="1" dirty="0"/>
              <a:t>1 τεχνολογικό</a:t>
            </a:r>
          </a:p>
          <a:p>
            <a:pPr lvl="1">
              <a:lnSpc>
                <a:spcPct val="70000"/>
              </a:lnSpc>
              <a:spcBef>
                <a:spcPct val="50000"/>
              </a:spcBef>
              <a:buFontTx/>
              <a:buChar char="•"/>
            </a:pPr>
            <a:r>
              <a:rPr lang="en-US" sz="1400" b="1" dirty="0"/>
              <a:t> 5+2</a:t>
            </a:r>
            <a:r>
              <a:rPr lang="el-GR" sz="1400" b="1" dirty="0"/>
              <a:t> κορμού </a:t>
            </a:r>
            <a:r>
              <a:rPr lang="en-US" sz="1400" b="1" dirty="0"/>
              <a:t>CSE</a:t>
            </a:r>
          </a:p>
          <a:p>
            <a:pPr lvl="1">
              <a:lnSpc>
                <a:spcPct val="70000"/>
              </a:lnSpc>
              <a:spcBef>
                <a:spcPct val="50000"/>
              </a:spcBef>
              <a:buFontTx/>
              <a:buChar char="•"/>
            </a:pPr>
            <a:r>
              <a:rPr lang="el-GR" sz="1400" b="1" dirty="0"/>
              <a:t> </a:t>
            </a:r>
            <a:r>
              <a:rPr lang="en-US" sz="1400" b="1" dirty="0"/>
              <a:t>6-7 </a:t>
            </a:r>
            <a:r>
              <a:rPr lang="el-GR" sz="1400" b="1" dirty="0"/>
              <a:t>μαθήματα κατεύθυνσης</a:t>
            </a:r>
          </a:p>
          <a:p>
            <a:pPr lvl="1">
              <a:lnSpc>
                <a:spcPct val="70000"/>
              </a:lnSpc>
              <a:spcBef>
                <a:spcPct val="50000"/>
              </a:spcBef>
              <a:buFontTx/>
              <a:buChar char="•"/>
            </a:pPr>
            <a:r>
              <a:rPr lang="el-GR" sz="1400" b="1" dirty="0"/>
              <a:t> </a:t>
            </a:r>
            <a:r>
              <a:rPr lang="en-US" sz="1400" b="1" dirty="0"/>
              <a:t>1</a:t>
            </a:r>
            <a:r>
              <a:rPr lang="el-GR" sz="1400" b="1" dirty="0"/>
              <a:t> </a:t>
            </a:r>
            <a:r>
              <a:rPr lang="en-US" sz="1400" b="1" dirty="0"/>
              <a:t>project</a:t>
            </a:r>
          </a:p>
          <a:p>
            <a:pPr>
              <a:spcBef>
                <a:spcPct val="50000"/>
              </a:spcBef>
              <a:buFontTx/>
              <a:buChar char="•"/>
            </a:pPr>
            <a:r>
              <a:rPr lang="en-US" sz="1400" b="1" dirty="0"/>
              <a:t>3 </a:t>
            </a:r>
            <a:r>
              <a:rPr lang="el-GR" sz="1400" b="1" dirty="0"/>
              <a:t>κατευθύνσεις</a:t>
            </a:r>
            <a:endParaRPr lang="en-US" sz="1400" b="1" dirty="0"/>
          </a:p>
        </p:txBody>
      </p:sp>
      <p:sp>
        <p:nvSpPr>
          <p:cNvPr id="66567" name="Rectangle 40"/>
          <p:cNvSpPr>
            <a:spLocks noChangeArrowheads="1"/>
          </p:cNvSpPr>
          <p:nvPr/>
        </p:nvSpPr>
        <p:spPr bwMode="auto">
          <a:xfrm>
            <a:off x="2376488" y="4652965"/>
            <a:ext cx="4176712"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Networking</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2+4/5</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Computer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Operating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Embedded </a:t>
            </a:r>
            <a:r>
              <a:rPr lang="en-US" sz="900" b="1" dirty="0" err="1">
                <a:solidFill>
                  <a:srgbClr val="00B050"/>
                </a:solidFill>
              </a:rPr>
              <a:t>Wirless</a:t>
            </a:r>
            <a:r>
              <a:rPr lang="en-US" sz="900" b="1" dirty="0">
                <a:solidFill>
                  <a:srgbClr val="00B050"/>
                </a:solidFill>
              </a:rPr>
              <a:t>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Topics in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Distributed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Wireless Networking</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OOP from a Modeling and Simulation Perspective</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Advanced Object-Oriented Programming</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Communication</a:t>
            </a:r>
          </a:p>
          <a:p>
            <a:pPr marL="742950" lvl="1" indent="-285750">
              <a:lnSpc>
                <a:spcPct val="90000"/>
              </a:lnSpc>
              <a:spcBef>
                <a:spcPct val="20000"/>
              </a:spcBef>
              <a:buClr>
                <a:schemeClr val="accent2"/>
              </a:buClr>
              <a:buSzPct val="100000"/>
              <a:buFont typeface="Wingdings" pitchFamily="2" charset="2"/>
              <a:buChar char="§"/>
            </a:pPr>
            <a:r>
              <a:rPr lang="en-US" sz="900" b="1" dirty="0" err="1">
                <a:solidFill>
                  <a:srgbClr val="00B050"/>
                </a:solidFill>
              </a:rPr>
              <a:t>Introd</a:t>
            </a:r>
            <a:r>
              <a:rPr lang="en-US" sz="900" b="1" dirty="0">
                <a:solidFill>
                  <a:srgbClr val="00B050"/>
                </a:solidFill>
              </a:rPr>
              <a:t>. to Wireless Personal Communications</a:t>
            </a:r>
          </a:p>
          <a:p>
            <a:pPr marL="742950" lvl="1" indent="-285750">
              <a:lnSpc>
                <a:spcPct val="90000"/>
              </a:lnSpc>
              <a:spcBef>
                <a:spcPct val="20000"/>
              </a:spcBef>
              <a:buClr>
                <a:schemeClr val="accent2"/>
              </a:buClr>
              <a:buSzPct val="70000"/>
              <a:buFont typeface="Wingdings" pitchFamily="2" charset="2"/>
              <a:buChar char="§"/>
            </a:pPr>
            <a:endParaRPr lang="en-US" sz="900" b="1" dirty="0">
              <a:solidFill>
                <a:schemeClr val="hlink"/>
              </a:solidFill>
            </a:endParaRPr>
          </a:p>
        </p:txBody>
      </p:sp>
      <p:sp>
        <p:nvSpPr>
          <p:cNvPr id="66568" name="Rectangle 41"/>
          <p:cNvSpPr>
            <a:spLocks noChangeArrowheads="1"/>
          </p:cNvSpPr>
          <p:nvPr/>
        </p:nvSpPr>
        <p:spPr bwMode="auto">
          <a:xfrm>
            <a:off x="5181602" y="4652965"/>
            <a:ext cx="4176713" cy="1655762"/>
          </a:xfrm>
          <a:prstGeom prst="rect">
            <a:avLst/>
          </a:prstGeom>
          <a:noFill/>
          <a:ln w="9525">
            <a:noFill/>
            <a:miter lim="800000"/>
            <a:headEnd/>
            <a:tailEnd/>
          </a:ln>
        </p:spPr>
        <p:txBody>
          <a:bodyPr/>
          <a:lstStyle/>
          <a:p>
            <a:pPr marL="742950" lvl="1" indent="-285750">
              <a:lnSpc>
                <a:spcPct val="90000"/>
              </a:lnSpc>
              <a:spcBef>
                <a:spcPct val="20000"/>
              </a:spcBef>
              <a:buClr>
                <a:schemeClr val="accent2"/>
              </a:buClr>
              <a:buSzPct val="70000"/>
              <a:buFont typeface="Wingdings" pitchFamily="2" charset="2"/>
              <a:buNone/>
            </a:pPr>
            <a:r>
              <a:rPr lang="el-GR" sz="1000" b="1" i="1" dirty="0" err="1">
                <a:solidFill>
                  <a:srgbClr val="FF3300"/>
                </a:solidFill>
              </a:rPr>
              <a:t>Robotics</a:t>
            </a:r>
            <a:r>
              <a:rPr lang="el-GR" sz="1000" b="1" i="1" dirty="0">
                <a:solidFill>
                  <a:srgbClr val="FF3300"/>
                </a:solidFill>
              </a:rPr>
              <a:t> </a:t>
            </a:r>
            <a:r>
              <a:rPr lang="el-GR" sz="1000" b="1" i="1" dirty="0" err="1">
                <a:solidFill>
                  <a:srgbClr val="FF3300"/>
                </a:solidFill>
              </a:rPr>
              <a:t>and</a:t>
            </a:r>
            <a:r>
              <a:rPr lang="el-GR" sz="1000" b="1" i="1" dirty="0">
                <a:solidFill>
                  <a:srgbClr val="FF3300"/>
                </a:solidFill>
              </a:rPr>
              <a:t> </a:t>
            </a:r>
            <a:r>
              <a:rPr lang="el-GR" sz="1000" b="1" i="1" dirty="0" err="1">
                <a:solidFill>
                  <a:srgbClr val="FF3300"/>
                </a:solidFill>
              </a:rPr>
              <a:t>Mechatronics</a:t>
            </a:r>
            <a:r>
              <a:rPr lang="el-GR" sz="1000" b="1" i="1" dirty="0">
                <a:solidFill>
                  <a:srgbClr val="FF3300"/>
                </a:solidFill>
              </a:rPr>
              <a:t> </a:t>
            </a:r>
            <a:r>
              <a:rPr lang="el-GR" sz="1000" b="1" i="1" dirty="0" err="1">
                <a:solidFill>
                  <a:srgbClr val="FF3300"/>
                </a:solidFill>
              </a:rPr>
              <a:t>Specialization</a:t>
            </a:r>
            <a:r>
              <a:rPr lang="el-GR" sz="1000" b="1" i="1" dirty="0">
                <a:solidFill>
                  <a:srgbClr val="FF3300"/>
                </a:solidFill>
              </a:rPr>
              <a:t> 4+2/3</a:t>
            </a:r>
            <a:endParaRPr lang="en-US" sz="900" b="1" dirty="0">
              <a:solidFill>
                <a:srgbClr val="FF330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t>Mathematical Methods for Robotics, Vision and Graphics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Robotics</a:t>
            </a:r>
          </a:p>
          <a:p>
            <a:pPr marL="742950" lvl="1" indent="-285750">
              <a:lnSpc>
                <a:spcPct val="90000"/>
              </a:lnSpc>
              <a:spcBef>
                <a:spcPct val="20000"/>
              </a:spcBef>
              <a:buClr>
                <a:schemeClr val="accent2"/>
              </a:buClr>
              <a:buSzPct val="100000"/>
              <a:buFont typeface="Wingdings" pitchFamily="2" charset="2"/>
              <a:buChar char="§"/>
            </a:pPr>
            <a:r>
              <a:rPr lang="en-US" sz="900" b="1" dirty="0"/>
              <a:t>Introduction to </a:t>
            </a:r>
            <a:r>
              <a:rPr lang="en-US" sz="900" b="1" dirty="0" err="1"/>
              <a:t>Mechatronics</a:t>
            </a:r>
            <a:r>
              <a:rPr lang="en-US" sz="900" b="1" dirty="0"/>
              <a:t> (or EE 118)</a:t>
            </a:r>
          </a:p>
          <a:p>
            <a:pPr marL="742950" lvl="1" indent="-285750">
              <a:lnSpc>
                <a:spcPct val="90000"/>
              </a:lnSpc>
              <a:spcBef>
                <a:spcPct val="20000"/>
              </a:spcBef>
              <a:buClr>
                <a:schemeClr val="accent2"/>
              </a:buClr>
              <a:buSzPct val="100000"/>
              <a:buFont typeface="Wingdings" pitchFamily="2" charset="2"/>
              <a:buChar char="§"/>
            </a:pPr>
            <a:r>
              <a:rPr lang="en-US" sz="900" b="1" dirty="0"/>
              <a:t>Feedback Control Design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Optimal Control and Hybrid Systems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Computer Vision</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Robotics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Robot Programming Laboratory</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Experimental </a:t>
            </a:r>
            <a:r>
              <a:rPr lang="en-US" sz="900" b="1" dirty="0" err="1">
                <a:solidFill>
                  <a:srgbClr val="00B050"/>
                </a:solidFill>
              </a:rPr>
              <a:t>Haptics</a:t>
            </a:r>
            <a:endParaRPr lang="en-US" sz="900" b="1" dirty="0">
              <a:solidFill>
                <a:srgbClr val="00B050"/>
              </a:solidFill>
            </a:endParaRP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Introduction to Control Design Techniques</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Control System Design </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a:t>
            </a:r>
          </a:p>
          <a:p>
            <a:pPr marL="742950" lvl="1" indent="-285750">
              <a:lnSpc>
                <a:spcPct val="90000"/>
              </a:lnSpc>
              <a:spcBef>
                <a:spcPct val="20000"/>
              </a:spcBef>
              <a:buClr>
                <a:schemeClr val="accent2"/>
              </a:buClr>
              <a:buSzPct val="100000"/>
              <a:buFont typeface="Wingdings" pitchFamily="2" charset="2"/>
              <a:buChar char="§"/>
            </a:pPr>
            <a:r>
              <a:rPr lang="en-US" sz="900" b="1" dirty="0">
                <a:solidFill>
                  <a:srgbClr val="00B050"/>
                </a:solidFill>
              </a:rPr>
              <a:t>Linear Control Systems II</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304800" y="76202"/>
            <a:ext cx="8610600" cy="533399"/>
          </a:xfrm>
        </p:spPr>
        <p:txBody>
          <a:bodyPr/>
          <a:lstStyle/>
          <a:p>
            <a:r>
              <a:rPr lang="en-US" sz="2800" b="1" dirty="0" smtClean="0"/>
              <a:t>EPFL School of Computer and Communication Sciences</a:t>
            </a:r>
            <a:endParaRPr lang="el-GR" sz="2800" dirty="0" smtClean="0"/>
          </a:p>
        </p:txBody>
      </p:sp>
      <p:graphicFrame>
        <p:nvGraphicFramePr>
          <p:cNvPr id="7" name="Table 6"/>
          <p:cNvGraphicFramePr>
            <a:graphicFrameLocks noGrp="1"/>
          </p:cNvGraphicFramePr>
          <p:nvPr/>
        </p:nvGraphicFramePr>
        <p:xfrm>
          <a:off x="1371600" y="1371600"/>
          <a:ext cx="6096000" cy="3474720"/>
        </p:xfrm>
        <a:graphic>
          <a:graphicData uri="http://schemas.openxmlformats.org/drawingml/2006/table">
            <a:tbl>
              <a:tblPr firstRow="1" bandRow="1">
                <a:tableStyleId>{21E4AEA4-8DFA-4A89-87EB-49C32662AFE0}</a:tableStyleId>
              </a:tblPr>
              <a:tblGrid>
                <a:gridCol w="3048000"/>
                <a:gridCol w="3048000"/>
              </a:tblGrid>
              <a:tr h="360000">
                <a:tc>
                  <a:txBody>
                    <a:bodyPr/>
                    <a:lstStyle/>
                    <a:p>
                      <a:r>
                        <a:rPr lang="el-GR" sz="1800" dirty="0" smtClean="0"/>
                        <a:t>1</a:t>
                      </a:r>
                      <a:r>
                        <a:rPr lang="el-GR" sz="1800" baseline="30000" dirty="0" smtClean="0"/>
                        <a:t>ο</a:t>
                      </a:r>
                      <a:r>
                        <a:rPr lang="el-GR" sz="1800" baseline="0" dirty="0" smtClean="0"/>
                        <a:t> Εξάμηνο</a:t>
                      </a:r>
                      <a:endParaRPr lang="el-GR" sz="1800" dirty="0"/>
                    </a:p>
                  </a:txBody>
                  <a:tcPr/>
                </a:tc>
                <a:tc>
                  <a:txBody>
                    <a:bodyPr/>
                    <a:lstStyle/>
                    <a:p>
                      <a:r>
                        <a:rPr lang="el-GR" sz="1800" dirty="0" smtClean="0"/>
                        <a:t>2</a:t>
                      </a:r>
                      <a:r>
                        <a:rPr lang="el-GR" sz="1800" baseline="30000" dirty="0" smtClean="0"/>
                        <a:t>ο</a:t>
                      </a:r>
                      <a:r>
                        <a:rPr lang="el-GR" sz="1800" dirty="0" smtClean="0"/>
                        <a:t> Εξάμηνο</a:t>
                      </a:r>
                      <a:endParaRPr lang="el-GR" sz="1800" dirty="0"/>
                    </a:p>
                  </a:txBody>
                  <a:tcPr/>
                </a:tc>
              </a:tr>
              <a:tr h="360000">
                <a:tc>
                  <a:txBody>
                    <a:bodyPr/>
                    <a:lstStyle/>
                    <a:p>
                      <a:r>
                        <a:rPr lang="en-US" sz="1800" b="1" kern="1200" baseline="0" dirty="0" smtClean="0">
                          <a:solidFill>
                            <a:schemeClr val="dk1"/>
                          </a:solidFill>
                          <a:latin typeface="+mn-lt"/>
                          <a:ea typeface="+mn-ea"/>
                          <a:cs typeface="+mn-cs"/>
                        </a:rPr>
                        <a:t>Information sciences (4)</a:t>
                      </a:r>
                    </a:p>
                  </a:txBody>
                  <a:tcPr/>
                </a:tc>
                <a:tc>
                  <a:txBody>
                    <a:bodyPr/>
                    <a:lstStyle/>
                    <a:p>
                      <a:r>
                        <a:rPr lang="en-US" sz="1800" b="1" kern="1200" baseline="0" dirty="0" smtClean="0">
                          <a:solidFill>
                            <a:schemeClr val="dk1"/>
                          </a:solidFill>
                          <a:latin typeface="+mn-lt"/>
                          <a:ea typeface="+mn-ea"/>
                          <a:cs typeface="+mn-cs"/>
                        </a:rPr>
                        <a:t>IT project (6)</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objects oriented programming (6)</a:t>
                      </a:r>
                    </a:p>
                  </a:txBody>
                  <a:tcPr/>
                </a:tc>
                <a:tc>
                  <a:txBody>
                    <a:bodyPr/>
                    <a:lstStyle/>
                    <a:p>
                      <a:r>
                        <a:rPr lang="en-US" sz="1800" b="1" kern="1200" baseline="0" dirty="0" smtClean="0">
                          <a:solidFill>
                            <a:schemeClr val="dk1"/>
                          </a:solidFill>
                          <a:latin typeface="+mn-lt"/>
                          <a:ea typeface="+mn-ea"/>
                          <a:cs typeface="+mn-cs"/>
                        </a:rPr>
                        <a:t>Programming theory and practice (Java) (5)</a:t>
                      </a:r>
                      <a:endParaRPr lang="el-GR" sz="1800" dirty="0"/>
                    </a:p>
                  </a:txBody>
                  <a:tcPr/>
                </a:tc>
              </a:tr>
              <a:tr h="360000">
                <a:tc>
                  <a:txBody>
                    <a:bodyPr/>
                    <a:lstStyle/>
                    <a:p>
                      <a:r>
                        <a:rPr lang="en-US" sz="1800" b="1" kern="1200" baseline="0" dirty="0" smtClean="0">
                          <a:solidFill>
                            <a:schemeClr val="dk1"/>
                          </a:solidFill>
                          <a:latin typeface="+mn-lt"/>
                          <a:ea typeface="+mn-ea"/>
                          <a:cs typeface="+mn-cs"/>
                        </a:rPr>
                        <a:t>Logic Systems I (3)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Logic systems II (3)</a:t>
                      </a:r>
                    </a:p>
                  </a:txBody>
                  <a:tcPr/>
                </a:tc>
              </a:tr>
              <a:tr h="360000">
                <a:tc>
                  <a:txBody>
                    <a:bodyPr/>
                    <a:lstStyle/>
                    <a:p>
                      <a:r>
                        <a:rPr lang="en-US" sz="1800" b="1" kern="1200" baseline="0" dirty="0" smtClean="0">
                          <a:solidFill>
                            <a:schemeClr val="dk1"/>
                          </a:solidFill>
                          <a:latin typeface="+mn-lt"/>
                          <a:ea typeface="+mn-ea"/>
                          <a:cs typeface="+mn-cs"/>
                        </a:rPr>
                        <a:t>Analysis I (6)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Analysis II (6)</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Linear Algebra (6) </a:t>
                      </a:r>
                      <a:endParaRPr lang="el-GR" sz="1800" dirty="0" smtClean="0"/>
                    </a:p>
                  </a:txBody>
                  <a:tcPr/>
                </a:tc>
                <a:tc>
                  <a:txBody>
                    <a:bodyPr/>
                    <a:lstStyle/>
                    <a:p>
                      <a:r>
                        <a:rPr lang="en-US" sz="1800" b="1" kern="1200" baseline="0" dirty="0" smtClean="0">
                          <a:solidFill>
                            <a:schemeClr val="dk1"/>
                          </a:solidFill>
                          <a:latin typeface="+mn-lt"/>
                          <a:ea typeface="+mn-ea"/>
                          <a:cs typeface="+mn-cs"/>
                        </a:rPr>
                        <a:t>Discrete structures (8)</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Introduction to computing systems (3)</a:t>
                      </a:r>
                    </a:p>
                  </a:txBody>
                  <a:tcPr/>
                </a:tc>
                <a:tc>
                  <a:txBody>
                    <a:bodyPr/>
                    <a:lstStyle/>
                    <a:p>
                      <a:endParaRPr lang="el-GR" sz="1800" dirty="0"/>
                    </a:p>
                  </a:txBody>
                  <a:tcPr/>
                </a:tc>
              </a:tr>
              <a:tr h="360000">
                <a:tc>
                  <a:txBody>
                    <a:bodyPr/>
                    <a:lstStyle/>
                    <a:p>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BA1 (2) </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err="1" smtClean="0">
                          <a:solidFill>
                            <a:schemeClr val="dk1"/>
                          </a:solidFill>
                          <a:latin typeface="+mn-lt"/>
                          <a:ea typeface="+mn-ea"/>
                          <a:cs typeface="+mn-cs"/>
                        </a:rPr>
                        <a:t>Propedeutic</a:t>
                      </a:r>
                      <a:r>
                        <a:rPr lang="en-US" sz="1800" b="1" kern="1200" baseline="0" dirty="0" smtClean="0">
                          <a:solidFill>
                            <a:schemeClr val="dk1"/>
                          </a:solidFill>
                          <a:latin typeface="+mn-lt"/>
                          <a:ea typeface="+mn-ea"/>
                          <a:cs typeface="+mn-cs"/>
                        </a:rPr>
                        <a:t> BA2 (2)</a:t>
                      </a:r>
                      <a:endParaRPr lang="el-GR" sz="1800" dirty="0" smtClean="0"/>
                    </a:p>
                  </a:txBody>
                  <a:tcPr/>
                </a:tc>
              </a:tr>
            </a:tbl>
          </a:graphicData>
        </a:graphic>
      </p:graphicFrame>
      <p:sp>
        <p:nvSpPr>
          <p:cNvPr id="68640" name="TextBox 7"/>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8641" name="TextBox 8"/>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62000" y="1295400"/>
          <a:ext cx="7620000" cy="4023514"/>
        </p:xfrm>
        <a:graphic>
          <a:graphicData uri="http://schemas.openxmlformats.org/drawingml/2006/table">
            <a:tbl>
              <a:tblPr firstRow="1" bandRow="1">
                <a:tableStyleId>{21E4AEA4-8DFA-4A89-87EB-49C32662AFE0}</a:tableStyleId>
              </a:tblPr>
              <a:tblGrid>
                <a:gridCol w="3347103"/>
                <a:gridCol w="4272897"/>
              </a:tblGrid>
              <a:tr h="360000">
                <a:tc>
                  <a:txBody>
                    <a:bodyPr/>
                    <a:lstStyle/>
                    <a:p>
                      <a:r>
                        <a:rPr lang="el-GR" sz="1800" baseline="0" dirty="0" smtClean="0"/>
                        <a:t>3</a:t>
                      </a:r>
                      <a:r>
                        <a:rPr lang="el-GR" sz="1800" baseline="30000" dirty="0" smtClean="0"/>
                        <a:t>ο</a:t>
                      </a:r>
                      <a:r>
                        <a:rPr lang="el-GR" sz="1800" baseline="0" dirty="0" smtClean="0"/>
                        <a:t> Εξάμηνο</a:t>
                      </a:r>
                      <a:endParaRPr lang="el-GR" sz="1800" dirty="0"/>
                    </a:p>
                  </a:txBody>
                  <a:tcPr marT="45727" marB="45727"/>
                </a:tc>
                <a:tc>
                  <a:txBody>
                    <a:bodyPr/>
                    <a:lstStyle/>
                    <a:p>
                      <a:r>
                        <a:rPr lang="el-GR" sz="1800" baseline="0" dirty="0" smtClean="0"/>
                        <a:t>4</a:t>
                      </a:r>
                      <a:r>
                        <a:rPr lang="el-GR" sz="1800" baseline="30000" dirty="0" smtClean="0"/>
                        <a:t>ο</a:t>
                      </a:r>
                      <a:r>
                        <a:rPr lang="el-GR" sz="1800" dirty="0" smtClean="0"/>
                        <a:t> Εξάμηνο</a:t>
                      </a:r>
                      <a:endParaRPr lang="el-GR" sz="1800" dirty="0"/>
                    </a:p>
                  </a:txBody>
                  <a:tcPr marT="45727" marB="45727"/>
                </a:tc>
              </a:tr>
              <a:tr h="360000">
                <a:tc>
                  <a:txBody>
                    <a:bodyPr/>
                    <a:lstStyle/>
                    <a:p>
                      <a:r>
                        <a:rPr lang="en-US" sz="1800" b="1" kern="1200" baseline="0" dirty="0" smtClean="0">
                          <a:solidFill>
                            <a:schemeClr val="dk1"/>
                          </a:solidFill>
                          <a:latin typeface="+mn-lt"/>
                          <a:ea typeface="+mn-ea"/>
                          <a:cs typeface="+mn-cs"/>
                        </a:rPr>
                        <a:t>General physics I (6)</a:t>
                      </a:r>
                    </a:p>
                  </a:txBody>
                  <a:tcPr marT="45727" marB="45727"/>
                </a:tc>
                <a:tc>
                  <a:txBody>
                    <a:bodyPr/>
                    <a:lstStyle/>
                    <a:p>
                      <a:r>
                        <a:rPr lang="en-US" sz="1800" b="1" kern="1200" baseline="0" dirty="0" smtClean="0">
                          <a:solidFill>
                            <a:schemeClr val="dk1"/>
                          </a:solidFill>
                          <a:latin typeface="+mn-lt"/>
                          <a:ea typeface="+mn-ea"/>
                          <a:cs typeface="+mn-cs"/>
                        </a:rPr>
                        <a:t>General physics II (6)</a:t>
                      </a:r>
                      <a:endParaRPr lang="el-GR" sz="1800" dirty="0"/>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Algorithms (6) </a:t>
                      </a: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Probabilities and statistics (6)</a:t>
                      </a:r>
                    </a:p>
                  </a:txBody>
                  <a:tcPr marT="45727" marB="45727"/>
                </a:tc>
              </a:tr>
              <a:tr h="360000">
                <a:tc>
                  <a:txBody>
                    <a:bodyPr/>
                    <a:lstStyle/>
                    <a:p>
                      <a:r>
                        <a:rPr lang="en-US" sz="1800" b="1" kern="1200" baseline="0" dirty="0" smtClean="0">
                          <a:solidFill>
                            <a:schemeClr val="dk1"/>
                          </a:solidFill>
                          <a:latin typeface="+mn-lt"/>
                          <a:ea typeface="+mn-ea"/>
                          <a:cs typeface="+mn-cs"/>
                        </a:rPr>
                        <a:t>Analysis III (4)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Concurrency (4)</a:t>
                      </a:r>
                    </a:p>
                  </a:txBody>
                  <a:tcPr marT="45727" marB="45727"/>
                </a:tc>
              </a:tr>
              <a:tr h="360000">
                <a:tc>
                  <a:txBody>
                    <a:bodyPr/>
                    <a:lstStyle/>
                    <a:p>
                      <a:r>
                        <a:rPr lang="en-US" sz="1800" b="1" kern="1200" baseline="0" dirty="0" smtClean="0">
                          <a:solidFill>
                            <a:schemeClr val="dk1"/>
                          </a:solidFill>
                          <a:latin typeface="+mn-lt"/>
                          <a:ea typeface="+mn-ea"/>
                          <a:cs typeface="+mn-cs"/>
                        </a:rPr>
                        <a:t>Computer networks (5) </a:t>
                      </a:r>
                      <a:endParaRPr lang="el-GR" sz="1800" dirty="0"/>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System oriented programming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Computer architecture I (4) </a:t>
                      </a:r>
                      <a:endParaRPr lang="el-GR" sz="1800" b="1" dirty="0" smtClean="0">
                        <a:solidFill>
                          <a:srgbClr val="FF0000"/>
                        </a:solidFill>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Theoretical Computer Science (4)</a:t>
                      </a:r>
                    </a:p>
                  </a:txBody>
                  <a:tcPr marT="45727" marB="45727"/>
                </a:tc>
              </a:tr>
              <a:tr h="360000">
                <a:tc>
                  <a:txBody>
                    <a:bodyPr/>
                    <a:lstStyle/>
                    <a:p>
                      <a:r>
                        <a:rPr lang="en-US" sz="1800" b="1" kern="1200" baseline="0" dirty="0" smtClean="0">
                          <a:solidFill>
                            <a:srgbClr val="00B050"/>
                          </a:solidFill>
                          <a:latin typeface="+mn-lt"/>
                          <a:ea typeface="+mn-ea"/>
                          <a:cs typeface="+mn-cs"/>
                        </a:rPr>
                        <a:t>Circuits and systems I (3)</a:t>
                      </a:r>
                    </a:p>
                  </a:txBody>
                  <a:tcPr marT="45727" marB="45727"/>
                </a:tc>
                <a:tc>
                  <a:txBody>
                    <a:bodyPr/>
                    <a:lstStyle/>
                    <a:p>
                      <a:r>
                        <a:rPr lang="en-US" sz="1800" b="1" kern="1200" baseline="0" dirty="0" smtClean="0">
                          <a:solidFill>
                            <a:srgbClr val="00B050"/>
                          </a:solidFill>
                          <a:latin typeface="+mn-lt"/>
                          <a:ea typeface="+mn-ea"/>
                          <a:cs typeface="+mn-cs"/>
                        </a:rPr>
                        <a:t>Circuits and systems II (3)</a:t>
                      </a:r>
                      <a:endParaRPr lang="el-GR" sz="1800" b="1" dirty="0">
                        <a:solidFill>
                          <a:srgbClr val="00B050"/>
                        </a:solidFill>
                      </a:endParaRP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Analysis IV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topics in programming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Adv</a:t>
                      </a:r>
                      <a:r>
                        <a:rPr lang="el-GR" sz="1800" kern="1200" baseline="0" dirty="0" smtClean="0">
                          <a:solidFill>
                            <a:schemeClr val="dk1"/>
                          </a:solidFill>
                          <a:latin typeface="+mn-lt"/>
                          <a:ea typeface="+mn-ea"/>
                          <a:cs typeface="+mn-cs"/>
                        </a:rPr>
                        <a:t>.</a:t>
                      </a:r>
                      <a:r>
                        <a:rPr lang="en-US" sz="1800" kern="1200" baseline="0" dirty="0" smtClean="0">
                          <a:solidFill>
                            <a:schemeClr val="dk1"/>
                          </a:solidFill>
                          <a:latin typeface="+mn-lt"/>
                          <a:ea typeface="+mn-ea"/>
                          <a:cs typeface="+mn-cs"/>
                        </a:rPr>
                        <a:t> theoretical computer science (4)</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 (4) </a:t>
                      </a: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Computer architecture II (5)</a:t>
                      </a:r>
                    </a:p>
                  </a:txBody>
                  <a:tcPr marT="45727" marB="45727"/>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chemeClr val="dk1"/>
                        </a:solidFill>
                        <a:latin typeface="+mn-lt"/>
                        <a:ea typeface="+mn-ea"/>
                        <a:cs typeface="+mn-cs"/>
                      </a:endParaRPr>
                    </a:p>
                  </a:txBody>
                  <a:tcPr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Digital photography (4)</a:t>
                      </a:r>
                      <a:endParaRPr lang="en-US" sz="1800" b="1" kern="1200" baseline="0" dirty="0" smtClean="0">
                        <a:solidFill>
                          <a:schemeClr val="dk1"/>
                        </a:solidFill>
                        <a:latin typeface="+mn-lt"/>
                        <a:ea typeface="+mn-ea"/>
                        <a:cs typeface="+mn-cs"/>
                      </a:endParaRPr>
                    </a:p>
                  </a:txBody>
                  <a:tcPr marT="45727" marB="45727"/>
                </a:tc>
              </a:tr>
            </a:tbl>
          </a:graphicData>
        </a:graphic>
      </p:graphicFrame>
      <p:sp>
        <p:nvSpPr>
          <p:cNvPr id="69673" name="TextBox 5"/>
          <p:cNvSpPr txBox="1">
            <a:spLocks noChangeArrowheads="1"/>
          </p:cNvSpPr>
          <p:nvPr/>
        </p:nvSpPr>
        <p:spPr bwMode="auto">
          <a:xfrm>
            <a:off x="1295400" y="7620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69674" name="TextBox 6"/>
          <p:cNvSpPr txBox="1">
            <a:spLocks noChangeArrowheads="1"/>
          </p:cNvSpPr>
          <p:nvPr/>
        </p:nvSpPr>
        <p:spPr bwMode="auto">
          <a:xfrm>
            <a:off x="4572002" y="7620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7"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0" y="1066801"/>
          <a:ext cx="8610600" cy="5486400"/>
        </p:xfrm>
        <a:graphic>
          <a:graphicData uri="http://schemas.openxmlformats.org/drawingml/2006/table">
            <a:tbl>
              <a:tblPr firstRow="1" bandRow="1">
                <a:tableStyleId>{21E4AEA4-8DFA-4A89-87EB-49C32662AFE0}</a:tableStyleId>
              </a:tblPr>
              <a:tblGrid>
                <a:gridCol w="4267200"/>
                <a:gridCol w="4343400"/>
              </a:tblGrid>
              <a:tr h="360000">
                <a:tc>
                  <a:txBody>
                    <a:bodyPr/>
                    <a:lstStyle/>
                    <a:p>
                      <a:r>
                        <a:rPr lang="en-US" sz="1800" baseline="0" dirty="0" smtClean="0"/>
                        <a:t>5</a:t>
                      </a:r>
                      <a:r>
                        <a:rPr lang="el-GR" sz="1800" baseline="30000" dirty="0" smtClean="0"/>
                        <a:t>ο</a:t>
                      </a:r>
                      <a:r>
                        <a:rPr lang="el-GR" sz="1800" baseline="0" dirty="0" smtClean="0"/>
                        <a:t> Εξάμηνο</a:t>
                      </a:r>
                      <a:endParaRPr lang="el-GR" sz="1800" dirty="0"/>
                    </a:p>
                  </a:txBody>
                  <a:tcPr/>
                </a:tc>
                <a:tc>
                  <a:txBody>
                    <a:bodyPr/>
                    <a:lstStyle/>
                    <a:p>
                      <a:r>
                        <a:rPr lang="en-US" sz="1800" baseline="0" dirty="0" smtClean="0"/>
                        <a:t>6</a:t>
                      </a:r>
                      <a:r>
                        <a:rPr lang="el-GR" sz="1800" baseline="30000" dirty="0" smtClean="0"/>
                        <a:t>ο</a:t>
                      </a:r>
                      <a:r>
                        <a:rPr lang="el-GR" sz="1800" dirty="0" smtClean="0"/>
                        <a:t> Εξάμηνο</a:t>
                      </a:r>
                      <a:endParaRPr lang="el-GR" sz="1800" dirty="0"/>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Software engineering (6)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Introduction to database systems (4)</a:t>
                      </a:r>
                    </a:p>
                  </a:txBody>
                  <a:tcPr/>
                </a:tc>
              </a:tr>
              <a:tr h="360000">
                <a:tc>
                  <a:txBody>
                    <a:bodyPr/>
                    <a:lstStyle/>
                    <a:p>
                      <a:r>
                        <a:rPr lang="en-US" sz="1800" kern="1200" baseline="0" dirty="0" smtClean="0">
                          <a:solidFill>
                            <a:schemeClr val="dk1"/>
                          </a:solidFill>
                          <a:latin typeface="+mn-lt"/>
                          <a:ea typeface="+mn-ea"/>
                          <a:cs typeface="+mn-cs"/>
                        </a:rPr>
                        <a:t>Compiler construction (6)</a:t>
                      </a:r>
                      <a:endParaRPr lang="el-GR" sz="1800" b="1"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Operating systems (4)</a:t>
                      </a:r>
                    </a:p>
                  </a:txBody>
                  <a:tcPr/>
                </a:tc>
              </a:tr>
              <a:tr h="360000">
                <a:tc>
                  <a:txBody>
                    <a:bodyPr/>
                    <a:lstStyle/>
                    <a:p>
                      <a:r>
                        <a:rPr lang="en-US" sz="1800" kern="1200" baseline="0" dirty="0" smtClean="0">
                          <a:solidFill>
                            <a:schemeClr val="dk1"/>
                          </a:solidFill>
                          <a:latin typeface="+mn-lt"/>
                          <a:ea typeface="+mn-ea"/>
                          <a:cs typeface="+mn-cs"/>
                        </a:rPr>
                        <a:t>Introduction to computer graphics (6)</a:t>
                      </a:r>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FF0000"/>
                          </a:solidFill>
                          <a:latin typeface="+mn-lt"/>
                          <a:ea typeface="+mn-ea"/>
                          <a:cs typeface="+mn-cs"/>
                        </a:rPr>
                        <a:t>Project in computer science I (8)</a:t>
                      </a:r>
                    </a:p>
                  </a:txBody>
                  <a:tcPr/>
                </a:tc>
              </a:tr>
              <a:tr h="360000">
                <a:tc>
                  <a:txBody>
                    <a:bodyPr/>
                    <a:lstStyle/>
                    <a:p>
                      <a:r>
                        <a:rPr lang="en-US" sz="1800" b="1" kern="1200" baseline="0" dirty="0" smtClean="0">
                          <a:solidFill>
                            <a:srgbClr val="00B050"/>
                          </a:solidFill>
                          <a:latin typeface="+mn-lt"/>
                          <a:ea typeface="+mn-ea"/>
                          <a:cs typeface="+mn-cs"/>
                        </a:rPr>
                        <a:t>Stochastic models in com. (6)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Principles of digital </a:t>
                      </a:r>
                      <a:r>
                        <a:rPr lang="en-US" sz="1800" b="1" kern="1200" baseline="0" dirty="0" err="1" smtClean="0">
                          <a:solidFill>
                            <a:srgbClr val="00B050"/>
                          </a:solidFill>
                          <a:latin typeface="+mn-lt"/>
                          <a:ea typeface="+mn-ea"/>
                          <a:cs typeface="+mn-cs"/>
                        </a:rPr>
                        <a:t>coms</a:t>
                      </a:r>
                      <a:r>
                        <a:rPr lang="en-US" sz="1800" b="1" kern="1200" baseline="0" dirty="0" smtClean="0">
                          <a:solidFill>
                            <a:srgbClr val="00B050"/>
                          </a:solidFill>
                          <a:latin typeface="+mn-lt"/>
                          <a:ea typeface="+mn-ea"/>
                          <a:cs typeface="+mn-cs"/>
                        </a:rPr>
                        <a:t> (6)</a:t>
                      </a:r>
                    </a:p>
                  </a:txBody>
                  <a:tcPr/>
                </a:tc>
              </a:tr>
              <a:tr h="360000">
                <a:tc>
                  <a:txBody>
                    <a:bodyPr/>
                    <a:lstStyle/>
                    <a:p>
                      <a:r>
                        <a:rPr lang="en-US" sz="1800" kern="1200" baseline="0" dirty="0" smtClean="0">
                          <a:solidFill>
                            <a:schemeClr val="dk1"/>
                          </a:solidFill>
                          <a:latin typeface="+mn-lt"/>
                          <a:ea typeface="+mn-ea"/>
                          <a:cs typeface="+mn-cs"/>
                        </a:rPr>
                        <a:t>Electronics II (4)</a:t>
                      </a:r>
                      <a:endParaRPr lang="en-US" sz="1800" b="1" kern="1200" baseline="0" dirty="0" smtClean="0">
                        <a:solidFill>
                          <a:srgbClr val="00B050"/>
                        </a:solidFill>
                        <a:latin typeface="+mn-lt"/>
                        <a:ea typeface="+mn-ea"/>
                        <a:cs typeface="+mn-cs"/>
                      </a:endParaRPr>
                    </a:p>
                  </a:txBody>
                  <a:tcPr/>
                </a:tc>
                <a:tc>
                  <a:txBody>
                    <a:bodyPr/>
                    <a:lstStyle/>
                    <a:p>
                      <a:r>
                        <a:rPr lang="en-US" sz="1800" b="1" kern="1200" baseline="0" dirty="0" smtClean="0">
                          <a:solidFill>
                            <a:srgbClr val="00B050"/>
                          </a:solidFill>
                          <a:latin typeface="+mn-lt"/>
                          <a:ea typeface="+mn-ea"/>
                          <a:cs typeface="+mn-cs"/>
                        </a:rPr>
                        <a:t>Signal processing for com. (6)</a:t>
                      </a:r>
                      <a:endParaRPr lang="el-GR" sz="1800" b="1" dirty="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Functional materials in com systems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rgbClr val="00B050"/>
                          </a:solidFill>
                          <a:latin typeface="+mn-lt"/>
                          <a:ea typeface="+mn-ea"/>
                          <a:cs typeface="+mn-cs"/>
                        </a:rPr>
                        <a:t>Project in communication systems (8)</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Real‐time systems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kern="1200" baseline="0" dirty="0" err="1" smtClean="0">
                          <a:solidFill>
                            <a:schemeClr val="dk1"/>
                          </a:solidFill>
                          <a:latin typeface="+mn-lt"/>
                          <a:ea typeface="+mn-ea"/>
                          <a:cs typeface="+mn-cs"/>
                        </a:rPr>
                        <a:t>Artificial</a:t>
                      </a:r>
                      <a:r>
                        <a:rPr lang="fr-FR" sz="1800" kern="1200" baseline="0" dirty="0" smtClean="0">
                          <a:solidFill>
                            <a:schemeClr val="dk1"/>
                          </a:solidFill>
                          <a:latin typeface="+mn-lt"/>
                          <a:ea typeface="+mn-ea"/>
                          <a:cs typeface="+mn-cs"/>
                        </a:rPr>
                        <a:t> intelligence (4)</a:t>
                      </a: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Software development project (4)</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Distributed computer science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baseline="0" dirty="0" smtClean="0">
                          <a:solidFill>
                            <a:schemeClr val="dk1"/>
                          </a:solidFill>
                          <a:latin typeface="+mn-lt"/>
                          <a:ea typeface="+mn-ea"/>
                          <a:cs typeface="+mn-cs"/>
                        </a:rPr>
                        <a:t>Network security (4)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Electronics III (3)</a:t>
                      </a:r>
                      <a:endParaRPr lang="el-GR" sz="1800" b="1" dirty="0" smtClean="0">
                        <a:solidFill>
                          <a:srgbClr val="00B050"/>
                        </a:solidFill>
                      </a:endParaRPr>
                    </a:p>
                  </a:txBody>
                  <a:tcPr/>
                </a:tc>
              </a:tr>
              <a:tr h="360000">
                <a:tc>
                  <a:txBody>
                    <a:bodyPr/>
                    <a:lstStyle/>
                    <a:p>
                      <a:endParaRPr lang="el-G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Intr. to multiprocessor architecture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Graph theory applications (4)</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 : </a:t>
                      </a:r>
                      <a:r>
                        <a:rPr lang="en-US" sz="1800" kern="1200" baseline="0" dirty="0" err="1" smtClean="0">
                          <a:solidFill>
                            <a:schemeClr val="dk1"/>
                          </a:solidFill>
                          <a:latin typeface="+mn-lt"/>
                          <a:ea typeface="+mn-ea"/>
                          <a:cs typeface="+mn-cs"/>
                        </a:rPr>
                        <a:t>Transm</a:t>
                      </a:r>
                      <a:r>
                        <a:rPr lang="en-US" sz="1800" kern="1200" baseline="0" dirty="0" smtClean="0">
                          <a:solidFill>
                            <a:schemeClr val="dk1"/>
                          </a:solidFill>
                          <a:latin typeface="+mn-lt"/>
                          <a:ea typeface="+mn-ea"/>
                          <a:cs typeface="+mn-cs"/>
                        </a:rPr>
                        <a:t>. lines and waves (3)</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EM II : field computation (3)</a:t>
                      </a:r>
                      <a:endParaRPr lang="el-GR" sz="1800" b="1" dirty="0" smtClean="0">
                        <a:solidFill>
                          <a:srgbClr val="00B050"/>
                        </a:solidFill>
                      </a:endParaRPr>
                    </a:p>
                  </a:txBody>
                  <a:tcPr/>
                </a:tc>
              </a:tr>
              <a:tr h="360000">
                <a:tc>
                  <a:txBody>
                    <a:bodyPr/>
                    <a:lstStyle/>
                    <a:p>
                      <a:r>
                        <a:rPr lang="en-US" sz="1800" kern="1200" baseline="0" dirty="0" smtClean="0">
                          <a:solidFill>
                            <a:schemeClr val="dk1"/>
                          </a:solidFill>
                          <a:latin typeface="+mn-lt"/>
                          <a:ea typeface="+mn-ea"/>
                          <a:cs typeface="+mn-cs"/>
                        </a:rPr>
                        <a:t>Human resources in project man.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Numerical Analysis (3)</a:t>
                      </a:r>
                      <a:endParaRPr lang="el-GR" sz="1800" b="1" dirty="0" smtClean="0">
                        <a:solidFill>
                          <a:srgbClr val="00B050"/>
                        </a:solidFill>
                      </a:endParaRPr>
                    </a:p>
                  </a:txBody>
                  <a:tcPr/>
                </a:tc>
              </a:tr>
              <a:tr h="36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Professional communication (2)</a:t>
                      </a:r>
                      <a:endParaRPr lang="en-US" sz="1800" b="1" kern="1200" baseline="0" dirty="0" smtClean="0">
                        <a:solidFill>
                          <a:srgbClr val="00B050"/>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b="1" dirty="0" smtClean="0">
                        <a:solidFill>
                          <a:srgbClr val="00B050"/>
                        </a:solidFill>
                      </a:endParaRPr>
                    </a:p>
                  </a:txBody>
                  <a:tcPr/>
                </a:tc>
              </a:tr>
            </a:tbl>
          </a:graphicData>
        </a:graphic>
      </p:graphicFrame>
      <p:sp>
        <p:nvSpPr>
          <p:cNvPr id="70709" name="TextBox 3"/>
          <p:cNvSpPr txBox="1">
            <a:spLocks noChangeArrowheads="1"/>
          </p:cNvSpPr>
          <p:nvPr/>
        </p:nvSpPr>
        <p:spPr bwMode="auto">
          <a:xfrm>
            <a:off x="1295400" y="609600"/>
            <a:ext cx="2294218" cy="400110"/>
          </a:xfrm>
          <a:prstGeom prst="rect">
            <a:avLst/>
          </a:prstGeom>
          <a:noFill/>
          <a:ln w="9525">
            <a:noFill/>
            <a:miter lim="800000"/>
            <a:headEnd/>
            <a:tailEnd/>
          </a:ln>
        </p:spPr>
        <p:txBody>
          <a:bodyPr wrap="none">
            <a:spAutoFit/>
          </a:bodyPr>
          <a:lstStyle/>
          <a:p>
            <a:r>
              <a:rPr lang="en-US" sz="2000">
                <a:solidFill>
                  <a:srgbClr val="FF0000"/>
                </a:solidFill>
              </a:rPr>
              <a:t>Computer Science</a:t>
            </a:r>
            <a:endParaRPr lang="el-GR" sz="2000">
              <a:solidFill>
                <a:srgbClr val="FF0000"/>
              </a:solidFill>
            </a:endParaRPr>
          </a:p>
        </p:txBody>
      </p:sp>
      <p:sp>
        <p:nvSpPr>
          <p:cNvPr id="70710" name="TextBox 4"/>
          <p:cNvSpPr txBox="1">
            <a:spLocks noChangeArrowheads="1"/>
          </p:cNvSpPr>
          <p:nvPr/>
        </p:nvSpPr>
        <p:spPr bwMode="auto">
          <a:xfrm>
            <a:off x="4572002" y="609600"/>
            <a:ext cx="3020379" cy="400110"/>
          </a:xfrm>
          <a:prstGeom prst="rect">
            <a:avLst/>
          </a:prstGeom>
          <a:noFill/>
          <a:ln w="9525">
            <a:noFill/>
            <a:miter lim="800000"/>
            <a:headEnd/>
            <a:tailEnd/>
          </a:ln>
        </p:spPr>
        <p:txBody>
          <a:bodyPr wrap="none">
            <a:spAutoFit/>
          </a:bodyPr>
          <a:lstStyle/>
          <a:p>
            <a:r>
              <a:rPr lang="en-US" sz="2000">
                <a:solidFill>
                  <a:srgbClr val="00B050"/>
                </a:solidFill>
              </a:rPr>
              <a:t>Communication Systems</a:t>
            </a:r>
            <a:endParaRPr lang="el-GR" sz="2000">
              <a:solidFill>
                <a:srgbClr val="00B050"/>
              </a:solidFill>
            </a:endParaRPr>
          </a:p>
        </p:txBody>
      </p:sp>
      <p:sp>
        <p:nvSpPr>
          <p:cNvPr id="6" name="Title 1"/>
          <p:cNvSpPr txBox="1">
            <a:spLocks/>
          </p:cNvSpPr>
          <p:nvPr/>
        </p:nvSpPr>
        <p:spPr>
          <a:xfrm>
            <a:off x="304800" y="76202"/>
            <a:ext cx="8610600" cy="533399"/>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spc="50" normalizeH="0" baseline="0" noProof="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rPr>
              <a:t>EPFL School of Computer and Communication Sciences</a:t>
            </a:r>
            <a:endParaRPr kumimoji="0" lang="el-GR" sz="28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2400" y="76202"/>
            <a:ext cx="8839200" cy="639763"/>
          </a:xfrm>
          <a:prstGeom prst="rect">
            <a:avLst/>
          </a:prstGeom>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0" hangingPunct="0">
              <a:defRPr/>
            </a:pPr>
            <a:r>
              <a:rPr lang="en-US"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Berkeley Electrical Engineering and Computer Sciences</a:t>
            </a:r>
            <a:r>
              <a:rPr lang="el-GR" sz="2800" b="1" kern="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 </a:t>
            </a:r>
          </a:p>
        </p:txBody>
      </p:sp>
      <p:sp>
        <p:nvSpPr>
          <p:cNvPr id="3" name="Content Placeholder 2"/>
          <p:cNvSpPr txBox="1">
            <a:spLocks/>
          </p:cNvSpPr>
          <p:nvPr/>
        </p:nvSpPr>
        <p:spPr>
          <a:xfrm>
            <a:off x="152400" y="914400"/>
            <a:ext cx="8763000" cy="5715000"/>
          </a:xfrm>
          <a:prstGeom prst="rect">
            <a:avLst/>
          </a:prstGeom>
        </p:spPr>
        <p:txBody>
          <a:bodyPr/>
          <a:lstStyle/>
          <a:p>
            <a:pPr marL="266700" lvl="1" indent="-266700">
              <a:buFont typeface="Arial" pitchFamily="34" charset="0"/>
              <a:buChar char="•"/>
              <a:defRPr/>
            </a:pPr>
            <a:r>
              <a:rPr lang="en-US" b="1" dirty="0">
                <a:latin typeface="Constantia" pitchFamily="18" charset="0"/>
                <a:cs typeface="+mn-cs"/>
              </a:rPr>
              <a:t>Electronics (Option I)</a:t>
            </a:r>
          </a:p>
          <a:p>
            <a:pPr marL="266700" lvl="1" indent="-266700">
              <a:defRPr/>
            </a:pPr>
            <a:r>
              <a:rPr lang="en-US" sz="1600" dirty="0">
                <a:latin typeface="Constantia" pitchFamily="18" charset="0"/>
                <a:cs typeface="+mn-cs"/>
              </a:rPr>
              <a:t>	For students interested in integrated circuits, including fabrication technology, solid state devices, digital and analog circuits analysis and design, VLSI design, and computer-aided design and manufacturing; and for students interested in </a:t>
            </a:r>
            <a:r>
              <a:rPr lang="en-US" sz="1600" dirty="0" err="1">
                <a:latin typeface="Constantia" pitchFamily="18" charset="0"/>
                <a:cs typeface="+mn-cs"/>
              </a:rPr>
              <a:t>microelectromechanical</a:t>
            </a:r>
            <a:r>
              <a:rPr lang="en-US" sz="1600" dirty="0">
                <a:latin typeface="Constantia" pitchFamily="18" charset="0"/>
                <a:cs typeface="+mn-cs"/>
              </a:rPr>
              <a:t> systems, </a:t>
            </a:r>
            <a:r>
              <a:rPr lang="en-US" sz="1600" dirty="0" err="1">
                <a:latin typeface="Constantia" pitchFamily="18" charset="0"/>
                <a:cs typeface="+mn-cs"/>
              </a:rPr>
              <a:t>electromagnetics</a:t>
            </a:r>
            <a:r>
              <a:rPr lang="en-US" sz="1600" dirty="0">
                <a:latin typeface="Constantia" pitchFamily="18" charset="0"/>
                <a:cs typeface="+mn-cs"/>
              </a:rPr>
              <a:t>, acoustics, optoelectronics, plasmas, </a:t>
            </a:r>
            <a:r>
              <a:rPr lang="en-US" sz="1600" dirty="0" err="1">
                <a:latin typeface="Constantia" pitchFamily="18" charset="0"/>
                <a:cs typeface="+mn-cs"/>
              </a:rPr>
              <a:t>cryoelectronics</a:t>
            </a:r>
            <a:r>
              <a:rPr lang="en-US" sz="1600" dirty="0">
                <a:latin typeface="Constantia" pitchFamily="18" charset="0"/>
                <a:cs typeface="+mn-cs"/>
              </a:rPr>
              <a:t>, and antennas and propagation. </a:t>
            </a:r>
          </a:p>
          <a:p>
            <a:pPr marL="266700" lvl="1" indent="-266700">
              <a:buFont typeface="Arial" pitchFamily="34" charset="0"/>
              <a:buChar char="•"/>
              <a:defRPr/>
            </a:pPr>
            <a:r>
              <a:rPr lang="en-US" b="1" dirty="0">
                <a:latin typeface="Constantia" pitchFamily="18" charset="0"/>
                <a:cs typeface="+mn-cs"/>
              </a:rPr>
              <a:t>Communications, Networks and Systems (Option II)</a:t>
            </a:r>
          </a:p>
          <a:p>
            <a:pPr marL="266700" lvl="1" indent="-266700">
              <a:defRPr/>
            </a:pPr>
            <a:r>
              <a:rPr lang="en-US" sz="1600" dirty="0">
                <a:latin typeface="Constantia" pitchFamily="18" charset="0"/>
                <a:cs typeface="+mn-cs"/>
              </a:rPr>
              <a:t>	For students with interests in networks, control, robotics, digital and analog communications, computer networks, signal processing, systems design and optimization, or power systems planning and operation; or for students with an interest in biology or medicine as well as electrical engineering, including biological sensors and signals, signal and image processing, and analysis and modeling of biological systems. </a:t>
            </a:r>
          </a:p>
          <a:p>
            <a:pPr marL="266700" lvl="1" indent="-266700">
              <a:buFont typeface="Arial" pitchFamily="34" charset="0"/>
              <a:buChar char="•"/>
              <a:defRPr/>
            </a:pPr>
            <a:r>
              <a:rPr lang="en-US" b="1" dirty="0">
                <a:latin typeface="Constantia" pitchFamily="18" charset="0"/>
                <a:cs typeface="+mn-cs"/>
              </a:rPr>
              <a:t>Computer Systems (Option III)</a:t>
            </a:r>
          </a:p>
          <a:p>
            <a:pPr marL="266700" lvl="1" indent="-266700">
              <a:defRPr/>
            </a:pPr>
            <a:r>
              <a:rPr lang="en-US" sz="1600" dirty="0">
                <a:latin typeface="Constantia" pitchFamily="18" charset="0"/>
                <a:cs typeface="+mn-cs"/>
              </a:rPr>
              <a:t>	For students interested in machine architecture and logic design, operating systems, database systems, programming systems and languages, or digital devices and circuits. </a:t>
            </a:r>
          </a:p>
          <a:p>
            <a:pPr marL="266700" lvl="1" indent="-266700">
              <a:buFont typeface="Arial" pitchFamily="34" charset="0"/>
              <a:buChar char="•"/>
              <a:defRPr/>
            </a:pPr>
            <a:r>
              <a:rPr lang="en-US" b="1" dirty="0">
                <a:latin typeface="Constantia" pitchFamily="18" charset="0"/>
                <a:cs typeface="+mn-cs"/>
              </a:rPr>
              <a:t>Computer Science (Option IV)</a:t>
            </a:r>
          </a:p>
          <a:p>
            <a:pPr marL="266700" lvl="1" indent="-266700">
              <a:defRPr/>
            </a:pPr>
            <a:r>
              <a:rPr lang="en-US" sz="1600" dirty="0">
                <a:latin typeface="Constantia" pitchFamily="18" charset="0"/>
                <a:cs typeface="+mn-cs"/>
              </a:rPr>
              <a:t>	For students with interests in all aspects of computer science, including design and analysis of algorithms, complexity theory, artificial intelligence, computer graphics, and database systems.</a:t>
            </a:r>
          </a:p>
          <a:p>
            <a:pPr marL="266700" lvl="1" indent="-266700">
              <a:buFont typeface="Arial" pitchFamily="34" charset="0"/>
              <a:buChar char="•"/>
              <a:defRPr/>
            </a:pPr>
            <a:r>
              <a:rPr lang="en-US" b="1" dirty="0">
                <a:latin typeface="Constantia" pitchFamily="18" charset="0"/>
                <a:cs typeface="+mn-cs"/>
              </a:rPr>
              <a:t>General Course of Study (Option V)</a:t>
            </a:r>
          </a:p>
          <a:p>
            <a:pPr marL="266700" lvl="1" indent="-266700">
              <a:defRPr/>
            </a:pPr>
            <a:r>
              <a:rPr lang="en-US" sz="1600" dirty="0">
                <a:latin typeface="Constantia" pitchFamily="18" charset="0"/>
                <a:cs typeface="+mn-cs"/>
              </a:rPr>
              <a:t>	For students whose interests are broad or are not yet focused on a specific field, this very flexible program enables students to explore several of the areas of electrical engineering and computer sciences.</a:t>
            </a:r>
          </a:p>
          <a:p>
            <a:pPr marL="342900" indent="-342900" eaLnBrk="0" hangingPunct="0">
              <a:spcBef>
                <a:spcPct val="20000"/>
              </a:spcBef>
              <a:defRPr/>
            </a:pPr>
            <a:endParaRPr lang="en-US" sz="1400" kern="0" dirty="0">
              <a:latin typeface="Constantia" pitchFamily="18" charset="0"/>
              <a:cs typeface="+mn-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txBox="1">
            <a:spLocks/>
          </p:cNvSpPr>
          <p:nvPr/>
        </p:nvSpPr>
        <p:spPr>
          <a:xfrm>
            <a:off x="152400" y="914400"/>
            <a:ext cx="8686800" cy="5562600"/>
          </a:xfrm>
          <a:prstGeom prst="rect">
            <a:avLst/>
          </a:prstGeom>
        </p:spPr>
        <p:txBody>
          <a:bodyPr/>
          <a:lstStyle/>
          <a:p>
            <a:pPr marL="273050" lvl="0" indent="-273050">
              <a:spcBef>
                <a:spcPts val="600"/>
              </a:spcBef>
              <a:spcAft>
                <a:spcPts val="600"/>
              </a:spcAft>
              <a:buClr>
                <a:srgbClr val="0BD0D9"/>
              </a:buClr>
              <a:buSzPct val="95000"/>
              <a:buFont typeface="Wingdings 2" pitchFamily="18" charset="2"/>
              <a:buChar char=""/>
            </a:pPr>
            <a:r>
              <a:rPr kumimoji="0" lang="el-GR" sz="2000" b="1" i="0" u="none" strike="noStrike" kern="1200" cap="none" spc="0" normalizeH="0" baseline="0" noProof="0" dirty="0" smtClean="0">
                <a:ln>
                  <a:noFill/>
                </a:ln>
                <a:solidFill>
                  <a:schemeClr val="tx1"/>
                </a:solidFill>
                <a:effectLst/>
                <a:uLnTx/>
                <a:uFillTx/>
                <a:latin typeface="+mn-lt"/>
                <a:ea typeface="+mn-ea"/>
                <a:cs typeface="+mn-cs"/>
              </a:rPr>
              <a:t>Το νέο </a:t>
            </a:r>
            <a:r>
              <a:rPr lang="el-GR" sz="2000" b="1" dirty="0" smtClean="0">
                <a:latin typeface="+mn-lt"/>
                <a:cs typeface="+mn-cs"/>
              </a:rPr>
              <a:t>ΠΠΣ σε συνδυασμό με την επιστημονική ποιότητα του Τμήματος (στα 100 καλλίτερα του κόσμου επί σειράς ετών) παρέχει στους απόφοιτους του Τμήματος τη δυνατότητα επιλογής και δημιουργίας ενός </a:t>
            </a:r>
            <a:r>
              <a:rPr lang="el-GR" sz="2000" b="1" dirty="0" smtClean="0">
                <a:solidFill>
                  <a:srgbClr val="C00000"/>
                </a:solidFill>
                <a:latin typeface="+mn-lt"/>
                <a:cs typeface="+mn-cs"/>
              </a:rPr>
              <a:t>εξατομικευμένου επιστημονικού προφίλ </a:t>
            </a:r>
            <a:r>
              <a:rPr lang="el-GR" sz="2000" b="1" dirty="0" smtClean="0">
                <a:latin typeface="+mn-lt"/>
                <a:cs typeface="+mn-cs"/>
              </a:rPr>
              <a:t>σύμφωνα με τα ενδιαφέροντα, τις ικανότητες και τις επιδεξιότητές τους.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Παράλληλα, επιπλέον της επιστημονικής κουλτούρας, καλλιεργεί </a:t>
            </a:r>
            <a:r>
              <a:rPr lang="el-GR" sz="2000" b="1" dirty="0" smtClean="0">
                <a:solidFill>
                  <a:srgbClr val="C00000"/>
                </a:solidFill>
                <a:latin typeface="+mn-lt"/>
                <a:cs typeface="+mn-cs"/>
              </a:rPr>
              <a:t>αντίληψη μηχανικού </a:t>
            </a:r>
            <a:r>
              <a:rPr lang="el-GR" sz="2000" b="1" dirty="0" smtClean="0">
                <a:latin typeface="+mn-lt"/>
                <a:cs typeface="+mn-cs"/>
              </a:rPr>
              <a:t>μέσω εξειδικευμένων εργασιών και εργαστηρίων.</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 Το νέο ΠΠΣ επίσης περιλαμβάνει πτυχιακή εργασία και/ή πρακτική άσκηση εντός ή εκτός Πανεπιστημίου. </a:t>
            </a:r>
          </a:p>
          <a:p>
            <a:pPr marL="273050" lvl="0" indent="-273050">
              <a:spcBef>
                <a:spcPts val="600"/>
              </a:spcBef>
              <a:spcAft>
                <a:spcPts val="600"/>
              </a:spcAft>
              <a:buClr>
                <a:srgbClr val="0BD0D9"/>
              </a:buClr>
              <a:buSzPct val="95000"/>
              <a:buFont typeface="Wingdings 2" pitchFamily="18" charset="2"/>
              <a:buChar char=""/>
            </a:pPr>
            <a:r>
              <a:rPr lang="el-GR" sz="2000" b="1" dirty="0" smtClean="0">
                <a:latin typeface="+mn-lt"/>
                <a:cs typeface="+mn-cs"/>
              </a:rPr>
              <a:t>Οι απόφοιτοι του Τμήματος μπορούν να ανταποκριθούν με ευχέρεια στις απαιτήσεις όλου του φάσματος επαγγελματικής απασχόλησης:</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από τη βιομηχανία, τις επιχειρήσεις και τους οργανισμούς, </a:t>
            </a:r>
          </a:p>
          <a:p>
            <a:pPr marL="639763" lvl="1" indent="-246063">
              <a:spcBef>
                <a:spcPts val="600"/>
              </a:spcBef>
              <a:spcAft>
                <a:spcPts val="600"/>
              </a:spcAft>
              <a:buClr>
                <a:schemeClr val="accent1"/>
              </a:buClr>
              <a:buSzPct val="85000"/>
              <a:buFont typeface="Wingdings 2" pitchFamily="18" charset="2"/>
              <a:buChar char=""/>
            </a:pPr>
            <a:r>
              <a:rPr lang="el-GR" sz="2000" b="1" dirty="0" smtClean="0">
                <a:latin typeface="+mn-lt"/>
                <a:cs typeface="+mn-cs"/>
              </a:rPr>
              <a:t>μέχρι την εκπαίδευση και τη βασική και εφαρμοσμένη έρευνα.</a:t>
            </a:r>
          </a:p>
        </p:txBody>
      </p:sp>
      <p:sp>
        <p:nvSpPr>
          <p:cNvPr id="7" name="1 - Τίτλος"/>
          <p:cNvSpPr txBox="1">
            <a:spLocks/>
          </p:cNvSpPr>
          <p:nvPr/>
        </p:nvSpPr>
        <p:spPr>
          <a:xfrm>
            <a:off x="304800" y="76200"/>
            <a:ext cx="83058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Εκπαιδευτικοί Στόχοι του Νέου ΠΠΣ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3886200"/>
            <a:ext cx="8763000" cy="2743200"/>
          </a:xfrm>
          <a:prstGeom prst="roundRect">
            <a:avLst/>
          </a:prstGeom>
          <a:solidFill>
            <a:srgbClr val="C0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Rounded Rectangle 4"/>
          <p:cNvSpPr/>
          <p:nvPr/>
        </p:nvSpPr>
        <p:spPr>
          <a:xfrm>
            <a:off x="152400" y="1752600"/>
            <a:ext cx="8763000" cy="1752600"/>
          </a:xfrm>
          <a:prstGeom prst="roundRect">
            <a:avLst/>
          </a:prstGeom>
          <a:solidFill>
            <a:srgbClr val="00B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200"/>
              </a:spcBef>
              <a:defRPr/>
            </a:pPr>
            <a:endParaRPr lang="el-GR" dirty="0"/>
          </a:p>
        </p:txBody>
      </p:sp>
      <p:sp>
        <p:nvSpPr>
          <p:cNvPr id="8194" name="Title 1"/>
          <p:cNvSpPr>
            <a:spLocks noGrp="1"/>
          </p:cNvSpPr>
          <p:nvPr>
            <p:ph type="title"/>
          </p:nvPr>
        </p:nvSpPr>
        <p:spPr>
          <a:xfrm>
            <a:off x="304800" y="76200"/>
            <a:ext cx="6019800" cy="609600"/>
          </a:xfrm>
        </p:spPr>
        <p:txBody>
          <a:bodyPr>
            <a:noAutofit/>
          </a:bodyPr>
          <a:lstStyle/>
          <a:p>
            <a:pPr fontAlgn="auto">
              <a:spcAft>
                <a:spcPts val="0"/>
              </a:spcAft>
              <a:defRPr/>
            </a:pPr>
            <a:r>
              <a:rPr lang="el-GR" sz="3600" dirty="0" smtClean="0">
                <a:latin typeface="+mn-lt"/>
                <a:ea typeface="+mn-ea"/>
                <a:cs typeface="+mn-cs"/>
              </a:rPr>
              <a:t>Διάρθρωση του Νέου ΠΠΣ</a:t>
            </a:r>
          </a:p>
        </p:txBody>
      </p:sp>
      <p:sp>
        <p:nvSpPr>
          <p:cNvPr id="7171" name="Content Placeholder 2"/>
          <p:cNvSpPr>
            <a:spLocks noGrp="1"/>
          </p:cNvSpPr>
          <p:nvPr>
            <p:ph idx="1"/>
          </p:nvPr>
        </p:nvSpPr>
        <p:spPr>
          <a:xfrm>
            <a:off x="304800" y="685800"/>
            <a:ext cx="8839200" cy="5867400"/>
          </a:xfrm>
        </p:spPr>
        <p:txBody>
          <a:bodyPr>
            <a:noAutofit/>
          </a:bodyPr>
          <a:lstStyle/>
          <a:p>
            <a:pPr marL="0" indent="0" fontAlgn="auto">
              <a:spcBef>
                <a:spcPts val="0"/>
              </a:spcBef>
              <a:spcAft>
                <a:spcPts val="600"/>
              </a:spcAft>
              <a:buClr>
                <a:schemeClr val="accent3"/>
              </a:buClr>
              <a:buFont typeface="Wingdings 2" pitchFamily="18" charset="2"/>
              <a:buNone/>
              <a:defRPr/>
            </a:pPr>
            <a:r>
              <a:rPr lang="el-GR" sz="2000" dirty="0" smtClean="0"/>
              <a:t>Το νέο ΠΠΣ αντιστοιχεί σε </a:t>
            </a:r>
            <a:r>
              <a:rPr lang="el-GR" sz="2000" b="1" dirty="0" smtClean="0">
                <a:solidFill>
                  <a:srgbClr val="C00000"/>
                </a:solidFill>
              </a:rPr>
              <a:t>240 πιστωτικές μονάδες (</a:t>
            </a:r>
            <a:r>
              <a:rPr lang="en-US" sz="2000" b="1" dirty="0" smtClean="0">
                <a:solidFill>
                  <a:srgbClr val="C00000"/>
                </a:solidFill>
              </a:rPr>
              <a:t>ECTS)</a:t>
            </a:r>
            <a:r>
              <a:rPr lang="el-GR" sz="2000" dirty="0" smtClean="0"/>
              <a:t>, </a:t>
            </a:r>
            <a:br>
              <a:rPr lang="el-GR" sz="2000" dirty="0" smtClean="0"/>
            </a:br>
            <a:r>
              <a:rPr lang="el-GR" sz="2000" dirty="0" smtClean="0"/>
              <a:t>υλοποιείται σε </a:t>
            </a:r>
            <a:r>
              <a:rPr lang="el-GR" sz="2000" b="1" dirty="0" smtClean="0">
                <a:solidFill>
                  <a:srgbClr val="C00000"/>
                </a:solidFill>
              </a:rPr>
              <a:t>8 εξάμηνα </a:t>
            </a:r>
            <a:r>
              <a:rPr lang="el-GR" sz="2000" dirty="0" smtClean="0"/>
              <a:t>και</a:t>
            </a:r>
            <a:r>
              <a:rPr lang="el-GR" sz="2000" b="1" dirty="0" smtClean="0"/>
              <a:t> </a:t>
            </a:r>
            <a:r>
              <a:rPr lang="el-GR" sz="2000" dirty="0" smtClean="0"/>
              <a:t>απαρτίζεται από </a:t>
            </a:r>
            <a:r>
              <a:rPr lang="el-GR" sz="2000" b="1" dirty="0" smtClean="0">
                <a:solidFill>
                  <a:srgbClr val="C00000"/>
                </a:solidFill>
              </a:rPr>
              <a:t>2 διετείς κύκλους σπουδών</a:t>
            </a:r>
            <a:r>
              <a:rPr lang="el-GR" sz="2000" b="1" dirty="0" smtClean="0"/>
              <a:t>:</a:t>
            </a:r>
          </a:p>
          <a:p>
            <a:pPr marL="274320" indent="-274320" fontAlgn="auto">
              <a:spcBef>
                <a:spcPts val="0"/>
              </a:spcBef>
              <a:spcAft>
                <a:spcPts val="600"/>
              </a:spcAft>
              <a:buClr>
                <a:schemeClr val="accent3"/>
              </a:buClr>
              <a:buFont typeface="Wingdings 2"/>
              <a:buChar char=""/>
              <a:defRPr/>
            </a:pPr>
            <a:r>
              <a:rPr lang="el-GR" sz="2000" dirty="0" smtClean="0"/>
              <a:t>Το </a:t>
            </a:r>
            <a:r>
              <a:rPr lang="el-GR" sz="2000" dirty="0" smtClean="0">
                <a:solidFill>
                  <a:srgbClr val="00B050"/>
                </a:solidFill>
              </a:rPr>
              <a:t>Βασικό Κύκλο Σπουδών</a:t>
            </a:r>
            <a:r>
              <a:rPr lang="el-GR" sz="2000" dirty="0" smtClean="0"/>
              <a:t>,  ο οποίος απαρτίζεται από: </a:t>
            </a:r>
          </a:p>
          <a:p>
            <a:pPr lvl="1">
              <a:spcBef>
                <a:spcPts val="0"/>
              </a:spcBef>
              <a:spcAft>
                <a:spcPts val="600"/>
              </a:spcAft>
              <a:defRPr/>
            </a:pPr>
            <a:r>
              <a:rPr lang="el-GR" sz="2000" dirty="0" smtClean="0"/>
              <a:t>1 εισαγωγικό μάθημα στην Πληροφορική και τις Τηλεπικοινωνίες</a:t>
            </a:r>
          </a:p>
          <a:p>
            <a:pPr lvl="1">
              <a:spcBef>
                <a:spcPts val="0"/>
              </a:spcBef>
              <a:spcAft>
                <a:spcPts val="600"/>
              </a:spcAft>
              <a:defRPr/>
            </a:pPr>
            <a:r>
              <a:rPr lang="el-GR" sz="2000" dirty="0" smtClean="0"/>
              <a:t>16 υποχρεωτικά μαθήματα (ΥΜ), 4 ανά εξάμηνο</a:t>
            </a:r>
          </a:p>
          <a:p>
            <a:pPr lvl="1">
              <a:spcBef>
                <a:spcPts val="0"/>
              </a:spcBef>
              <a:spcAft>
                <a:spcPts val="600"/>
              </a:spcAft>
              <a:defRPr/>
            </a:pPr>
            <a:r>
              <a:rPr lang="el-GR" sz="2000" dirty="0" smtClean="0">
                <a:solidFill>
                  <a:srgbClr val="C00000"/>
                </a:solidFill>
              </a:rPr>
              <a:t>3 προαιρετικά αυτοτελή εργαστήρια </a:t>
            </a:r>
            <a:r>
              <a:rPr lang="en-US" sz="2000" dirty="0" smtClean="0">
                <a:solidFill>
                  <a:srgbClr val="C00000"/>
                </a:solidFill>
              </a:rPr>
              <a:t>(</a:t>
            </a:r>
            <a:r>
              <a:rPr lang="el-GR" sz="2000" dirty="0" smtClean="0">
                <a:solidFill>
                  <a:srgbClr val="C00000"/>
                </a:solidFill>
              </a:rPr>
              <a:t>ΕΡ)</a:t>
            </a:r>
          </a:p>
          <a:p>
            <a:pPr lvl="2">
              <a:spcBef>
                <a:spcPts val="0"/>
              </a:spcBef>
              <a:spcAft>
                <a:spcPts val="600"/>
              </a:spcAft>
              <a:defRPr/>
            </a:pPr>
            <a:r>
              <a:rPr lang="el-GR" sz="1600" dirty="0" smtClean="0"/>
              <a:t>Δύναται να αντικατασταθούν από μάθημα επιλογής (ΕΥΜ ή ΠΜ) </a:t>
            </a:r>
            <a:br>
              <a:rPr lang="el-GR" sz="1600" dirty="0" smtClean="0"/>
            </a:br>
            <a:r>
              <a:rPr lang="el-GR" sz="1600" dirty="0" smtClean="0"/>
              <a:t>του εστιασμένου κύκλου σπουδών με αντίστοιχα </a:t>
            </a:r>
            <a:r>
              <a:rPr lang="en-US" sz="1600" dirty="0" smtClean="0"/>
              <a:t>ECTS</a:t>
            </a:r>
            <a:r>
              <a:rPr lang="el-GR" sz="1600" dirty="0" smtClean="0"/>
              <a:t>.</a:t>
            </a:r>
          </a:p>
          <a:p>
            <a:pPr marL="274320" indent="-274320" fontAlgn="auto">
              <a:spcBef>
                <a:spcPts val="0"/>
              </a:spcBef>
              <a:spcAft>
                <a:spcPts val="600"/>
              </a:spcAft>
              <a:buClr>
                <a:schemeClr val="accent3"/>
              </a:buClr>
              <a:buFont typeface="Wingdings 2"/>
              <a:buChar char=""/>
              <a:defRPr/>
            </a:pPr>
            <a:r>
              <a:rPr lang="el-GR" sz="2000" dirty="0" smtClean="0"/>
              <a:t>Τον </a:t>
            </a:r>
            <a:r>
              <a:rPr lang="el-GR" sz="2000" dirty="0" smtClean="0">
                <a:solidFill>
                  <a:srgbClr val="C00000"/>
                </a:solidFill>
              </a:rPr>
              <a:t>Εστιασμένο Κύκλο Σπουδών</a:t>
            </a:r>
            <a:r>
              <a:rPr lang="el-GR" sz="2000" dirty="0" smtClean="0"/>
              <a:t>,  </a:t>
            </a:r>
            <a:r>
              <a:rPr lang="el-GR" sz="2000" dirty="0"/>
              <a:t>ο οποίος απαρτίζεται </a:t>
            </a:r>
            <a:r>
              <a:rPr lang="el-GR" sz="2000" dirty="0" smtClean="0"/>
              <a:t>από: </a:t>
            </a:r>
          </a:p>
          <a:p>
            <a:pPr lvl="1">
              <a:spcBef>
                <a:spcPts val="0"/>
              </a:spcBef>
              <a:spcAft>
                <a:spcPts val="600"/>
              </a:spcAft>
              <a:defRPr/>
            </a:pPr>
            <a:r>
              <a:rPr lang="el-GR" sz="2000" dirty="0" smtClean="0"/>
              <a:t>2 υποχρεωτικά μαθήματα (ΥΜ),</a:t>
            </a:r>
          </a:p>
          <a:p>
            <a:pPr lvl="1">
              <a:spcBef>
                <a:spcPts val="0"/>
              </a:spcBef>
              <a:spcAft>
                <a:spcPts val="600"/>
              </a:spcAft>
              <a:defRPr/>
            </a:pPr>
            <a:r>
              <a:rPr lang="el-GR" sz="2000" dirty="0" smtClean="0">
                <a:solidFill>
                  <a:srgbClr val="C00000"/>
                </a:solidFill>
              </a:rPr>
              <a:t>μαθήματα επιλογής </a:t>
            </a:r>
            <a:r>
              <a:rPr lang="el-GR" sz="2000" dirty="0" smtClean="0"/>
              <a:t>(κατ’ επιλογή υποχρεωτικά μαθήματα και προαιρετικά μαθήματα) διαρθρωμένα σε 2 </a:t>
            </a:r>
            <a:r>
              <a:rPr lang="el-GR" sz="2000" dirty="0" smtClean="0">
                <a:solidFill>
                  <a:srgbClr val="C00000"/>
                </a:solidFill>
              </a:rPr>
              <a:t>κατευθύνσεις</a:t>
            </a:r>
            <a:r>
              <a:rPr lang="el-GR" sz="2000" dirty="0" smtClean="0"/>
              <a:t> και </a:t>
            </a:r>
            <a:br>
              <a:rPr lang="el-GR" sz="2000" dirty="0" smtClean="0"/>
            </a:br>
            <a:r>
              <a:rPr lang="el-GR" sz="2000" dirty="0" smtClean="0"/>
              <a:t>6 </a:t>
            </a:r>
            <a:r>
              <a:rPr lang="el-GR" sz="2000" dirty="0" smtClean="0">
                <a:solidFill>
                  <a:srgbClr val="C00000"/>
                </a:solidFill>
              </a:rPr>
              <a:t>ειδικεύσεις</a:t>
            </a:r>
            <a:r>
              <a:rPr lang="el-GR" sz="2000" dirty="0" smtClean="0"/>
              <a:t>, στις οποίες το Τμήμα έχει πολύ υψηλής στάθμης ερευνητική δραστηριότητα</a:t>
            </a:r>
            <a:endParaRPr lang="en-US" sz="2000" dirty="0" smtClean="0"/>
          </a:p>
          <a:p>
            <a:pPr lvl="1">
              <a:spcBef>
                <a:spcPts val="0"/>
              </a:spcBef>
              <a:spcAft>
                <a:spcPts val="600"/>
              </a:spcAft>
              <a:defRPr/>
            </a:pPr>
            <a:r>
              <a:rPr lang="en-US" sz="2000" dirty="0" smtClean="0"/>
              <a:t>2</a:t>
            </a:r>
            <a:r>
              <a:rPr lang="el-GR" sz="2000" dirty="0" smtClean="0"/>
              <a:t> μαθήματα γενικής παιδείας (ΓΠ)</a:t>
            </a:r>
          </a:p>
          <a:p>
            <a:pPr lvl="2">
              <a:spcBef>
                <a:spcPts val="0"/>
              </a:spcBef>
              <a:spcAft>
                <a:spcPts val="600"/>
              </a:spcAft>
              <a:defRPr/>
            </a:pPr>
            <a:r>
              <a:rPr lang="el-GR" sz="1600" dirty="0"/>
              <a:t>Δομή και Θεσμοί της Ευρωπαϊκής </a:t>
            </a:r>
            <a:r>
              <a:rPr lang="el-GR" sz="1600" dirty="0" smtClean="0"/>
              <a:t>Ένωσης</a:t>
            </a:r>
          </a:p>
          <a:p>
            <a:pPr lvl="2">
              <a:spcBef>
                <a:spcPts val="0"/>
              </a:spcBef>
              <a:spcAft>
                <a:spcPts val="600"/>
              </a:spcAft>
              <a:defRPr/>
            </a:pPr>
            <a:r>
              <a:rPr lang="el-GR" sz="1600" dirty="0"/>
              <a:t>Διοίκηση Έργων και Τεχν. Παρουσίασης και </a:t>
            </a:r>
            <a:r>
              <a:rPr lang="el-GR" sz="1600" dirty="0" err="1"/>
              <a:t>Συγγρ</a:t>
            </a:r>
            <a:r>
              <a:rPr lang="el-GR" sz="1600" dirty="0"/>
              <a:t>. Επιστημονικών Εκθέσεων</a:t>
            </a:r>
            <a:endParaRPr lang="el-GR" sz="1600" dirty="0" smtClean="0"/>
          </a:p>
          <a:p>
            <a:pPr lvl="1">
              <a:spcBef>
                <a:spcPts val="0"/>
              </a:spcBef>
              <a:spcAft>
                <a:spcPts val="600"/>
              </a:spcAft>
              <a:defRPr/>
            </a:pPr>
            <a:r>
              <a:rPr lang="el-GR" sz="2000" dirty="0" smtClean="0"/>
              <a:t>πτυχιακή εργασία /πρακτική άσκηση (αντίστοιχη 2 μαθημάτων)</a:t>
            </a:r>
          </a:p>
        </p:txBody>
      </p:sp>
      <p:sp>
        <p:nvSpPr>
          <p:cNvPr id="6" name="Rounded Rectangular Callout 5"/>
          <p:cNvSpPr/>
          <p:nvPr/>
        </p:nvSpPr>
        <p:spPr>
          <a:xfrm>
            <a:off x="7467600" y="304800"/>
            <a:ext cx="1219200" cy="685800"/>
          </a:xfrm>
          <a:prstGeom prst="wedgeRoundRectCallout">
            <a:avLst>
              <a:gd name="adj1" fmla="val -72602"/>
              <a:gd name="adj2" fmla="val 404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1 ECTS = 25 </a:t>
            </a:r>
            <a:r>
              <a:rPr lang="el-GR" sz="2000" b="1" dirty="0" smtClean="0"/>
              <a:t>Ώρες</a:t>
            </a:r>
            <a:endParaRPr lang="el-GR"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52400"/>
            <a:ext cx="7086600" cy="609600"/>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el-GR" sz="3600" dirty="0" smtClean="0">
                <a:latin typeface="+mn-lt"/>
                <a:ea typeface="+mn-ea"/>
                <a:cs typeface="+mn-cs"/>
              </a:rPr>
              <a:t>Πλεονεκτήματα του Νέου ΠΠΣ</a:t>
            </a:r>
          </a:p>
        </p:txBody>
      </p:sp>
      <p:sp>
        <p:nvSpPr>
          <p:cNvPr id="7171" name="Content Placeholder 2"/>
          <p:cNvSpPr>
            <a:spLocks noGrp="1"/>
          </p:cNvSpPr>
          <p:nvPr>
            <p:ph idx="1"/>
          </p:nvPr>
        </p:nvSpPr>
        <p:spPr>
          <a:xfrm>
            <a:off x="152400" y="762000"/>
            <a:ext cx="8915400" cy="6019800"/>
          </a:xfrm>
        </p:spPr>
        <p:txBody>
          <a:bodyPr>
            <a:noAutofit/>
          </a:bodyPr>
          <a:lstStyle/>
          <a:p>
            <a:pPr marL="274320" indent="-274320" fontAlgn="auto">
              <a:spcBef>
                <a:spcPts val="0"/>
              </a:spcBef>
              <a:spcAft>
                <a:spcPts val="600"/>
              </a:spcAft>
              <a:buClr>
                <a:schemeClr val="accent3"/>
              </a:buClr>
              <a:buFont typeface="Wingdings 2"/>
              <a:buChar char=""/>
              <a:defRPr/>
            </a:pPr>
            <a:r>
              <a:rPr lang="el-GR" sz="2400" dirty="0" smtClean="0"/>
              <a:t>Πτυχίο που πιστοποιεί, εκτός από </a:t>
            </a:r>
            <a:r>
              <a:rPr lang="el-GR" sz="2400" dirty="0" smtClean="0">
                <a:solidFill>
                  <a:srgbClr val="C00000"/>
                </a:solidFill>
              </a:rPr>
              <a:t>βασικές γνώσεις </a:t>
            </a:r>
            <a:r>
              <a:rPr lang="el-GR" sz="2400" dirty="0" smtClean="0"/>
              <a:t>στην Πληροφορική και στις Τηλεπικοινωνίες, </a:t>
            </a:r>
            <a:r>
              <a:rPr lang="el-GR" sz="2400" dirty="0" smtClean="0">
                <a:solidFill>
                  <a:srgbClr val="C00000"/>
                </a:solidFill>
              </a:rPr>
              <a:t>εστιασμένες γνώσεις </a:t>
            </a:r>
            <a:r>
              <a:rPr lang="el-GR" sz="2400" dirty="0" smtClean="0"/>
              <a:t>σε </a:t>
            </a:r>
            <a:r>
              <a:rPr lang="el-GR" sz="2400" dirty="0" smtClean="0">
                <a:solidFill>
                  <a:srgbClr val="C00000"/>
                </a:solidFill>
              </a:rPr>
              <a:t>ειδικεύσεις </a:t>
            </a:r>
          </a:p>
          <a:p>
            <a:pPr marL="274320" indent="-274320" fontAlgn="auto">
              <a:spcBef>
                <a:spcPts val="0"/>
              </a:spcBef>
              <a:spcAft>
                <a:spcPts val="600"/>
              </a:spcAft>
              <a:buClr>
                <a:schemeClr val="accent3"/>
              </a:buClr>
              <a:buFont typeface="Wingdings 2"/>
              <a:buChar char=""/>
              <a:defRPr/>
            </a:pPr>
            <a:r>
              <a:rPr lang="el-GR" sz="2400" dirty="0" smtClean="0"/>
              <a:t>Ευελιξία στις επιλογές με την </a:t>
            </a:r>
            <a:r>
              <a:rPr lang="el-GR" sz="2400" dirty="0" smtClean="0">
                <a:solidFill>
                  <a:srgbClr val="C00000"/>
                </a:solidFill>
              </a:rPr>
              <a:t>αύξηση</a:t>
            </a:r>
            <a:r>
              <a:rPr lang="el-GR" sz="2400" dirty="0" smtClean="0"/>
              <a:t> των προσφερόμενων </a:t>
            </a:r>
            <a:r>
              <a:rPr lang="el-GR" sz="2400" dirty="0" smtClean="0">
                <a:solidFill>
                  <a:srgbClr val="C00000"/>
                </a:solidFill>
              </a:rPr>
              <a:t>κατ’ επιλογή υποχρεωτικών μαθημάτων</a:t>
            </a:r>
            <a:r>
              <a:rPr lang="el-GR" sz="2400" dirty="0" smtClean="0"/>
              <a:t> (διαρθρωμένων σε δύο κατευθύνσεις).</a:t>
            </a:r>
          </a:p>
          <a:p>
            <a:pPr marL="274320" indent="-274320" fontAlgn="auto">
              <a:spcBef>
                <a:spcPts val="0"/>
              </a:spcBef>
              <a:spcAft>
                <a:spcPts val="600"/>
              </a:spcAft>
              <a:buClr>
                <a:schemeClr val="accent3"/>
              </a:buClr>
              <a:buFont typeface="Wingdings 2"/>
              <a:buChar char=""/>
              <a:defRPr/>
            </a:pPr>
            <a:r>
              <a:rPr lang="el-GR" sz="2400" dirty="0" smtClean="0"/>
              <a:t>Διάρθρωση του προγράμματος σε </a:t>
            </a:r>
            <a:r>
              <a:rPr lang="el-GR" sz="2400" dirty="0" smtClean="0">
                <a:solidFill>
                  <a:srgbClr val="C00000"/>
                </a:solidFill>
              </a:rPr>
              <a:t>6 δια-τομεακές ειδικεύσεις </a:t>
            </a:r>
            <a:r>
              <a:rPr lang="el-GR" sz="2400" dirty="0" smtClean="0"/>
              <a:t>και όχι σε μονό-τομεακές κατευθύνσεις.</a:t>
            </a:r>
          </a:p>
          <a:p>
            <a:pPr marL="274320" indent="-274320" fontAlgn="auto">
              <a:spcBef>
                <a:spcPts val="0"/>
              </a:spcBef>
              <a:spcAft>
                <a:spcPts val="600"/>
              </a:spcAft>
              <a:buClr>
                <a:schemeClr val="accent3"/>
              </a:buClr>
              <a:buFont typeface="Wingdings 2"/>
              <a:buChar char=""/>
              <a:defRPr/>
            </a:pPr>
            <a:r>
              <a:rPr lang="el-GR" sz="2400" dirty="0" smtClean="0"/>
              <a:t>Διάρθρωση του προγράμματος σπουδών σύμφωνα με το </a:t>
            </a:r>
            <a:r>
              <a:rPr lang="el-GR" sz="2400" dirty="0" smtClean="0">
                <a:solidFill>
                  <a:srgbClr val="C00000"/>
                </a:solidFill>
              </a:rPr>
              <a:t>Ευρωπαϊκό Σύστημα Μεταφοράς και Συσσώρευσης Πιστωτικών Μονάδων  (ECTS) </a:t>
            </a:r>
          </a:p>
          <a:p>
            <a:pPr lvl="1">
              <a:spcBef>
                <a:spcPts val="0"/>
              </a:spcBef>
              <a:spcAft>
                <a:spcPts val="600"/>
              </a:spcAft>
              <a:defRPr/>
            </a:pPr>
            <a:r>
              <a:rPr lang="el-GR" sz="2000" dirty="0" err="1" smtClean="0"/>
              <a:t>Εξορθολογισμός</a:t>
            </a:r>
            <a:r>
              <a:rPr lang="el-GR" sz="2000" dirty="0" smtClean="0"/>
              <a:t> </a:t>
            </a:r>
            <a:r>
              <a:rPr lang="el-GR" sz="2000" dirty="0" smtClean="0">
                <a:solidFill>
                  <a:srgbClr val="C00000"/>
                </a:solidFill>
              </a:rPr>
              <a:t>του φόρτου </a:t>
            </a:r>
            <a:r>
              <a:rPr lang="el-GR" sz="2000" dirty="0" smtClean="0"/>
              <a:t>των μαθημάτων, ώστε να αποδίδονται </a:t>
            </a:r>
            <a:br>
              <a:rPr lang="el-GR" sz="2000" dirty="0" smtClean="0"/>
            </a:br>
            <a:r>
              <a:rPr lang="el-GR" sz="2000" dirty="0" smtClean="0"/>
              <a:t>οι ορθές πιστωτικές μονάδες (ECTS) ανά μάθημα.</a:t>
            </a:r>
          </a:p>
          <a:p>
            <a:pPr lvl="1">
              <a:spcBef>
                <a:spcPts val="0"/>
              </a:spcBef>
              <a:spcAft>
                <a:spcPts val="600"/>
              </a:spcAft>
              <a:defRPr/>
            </a:pPr>
            <a:r>
              <a:rPr lang="el-GR" sz="2000" dirty="0" smtClean="0"/>
              <a:t>Δυνατότητες </a:t>
            </a:r>
            <a:r>
              <a:rPr lang="el-GR" sz="2000" dirty="0" smtClean="0">
                <a:solidFill>
                  <a:srgbClr val="C00000"/>
                </a:solidFill>
              </a:rPr>
              <a:t>κινητικότητας φοιτητών </a:t>
            </a:r>
            <a:r>
              <a:rPr lang="el-GR" sz="2000" dirty="0" smtClean="0"/>
              <a:t>και μεταφοράς μέχρι </a:t>
            </a:r>
            <a:r>
              <a:rPr lang="el-GR" sz="2000" dirty="0" smtClean="0">
                <a:solidFill>
                  <a:srgbClr val="C00000"/>
                </a:solidFill>
              </a:rPr>
              <a:t>30</a:t>
            </a:r>
            <a:r>
              <a:rPr lang="el-GR" sz="2000" dirty="0" smtClean="0"/>
              <a:t> πιστωτικών μονάδων (ECTS</a:t>
            </a:r>
            <a:r>
              <a:rPr lang="el-GR" sz="2000" dirty="0"/>
              <a:t>) σε μαθήματα συναφή με την Πληροφορική και τις Τηλεπικοινωνίες</a:t>
            </a:r>
            <a:endParaRPr lang="el-GR"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152400"/>
            <a:ext cx="7086600" cy="609600"/>
          </a:xfrm>
          <a:prstGeom prst="rect">
            <a:avLst/>
          </a:prstGeom>
        </p:spPr>
        <p:style>
          <a:lnRef idx="2">
            <a:schemeClr val="accent2"/>
          </a:lnRef>
          <a:fillRef idx="1">
            <a:schemeClr val="lt1"/>
          </a:fillRef>
          <a:effectRef idx="0">
            <a:schemeClr val="accent2"/>
          </a:effectRef>
          <a:fontRef idx="minor">
            <a:schemeClr val="dk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defTabSz="914400" eaLnBrk="1" fontAlgn="auto" latinLnBrk="0" hangingPunct="1">
              <a:lnSpc>
                <a:spcPct val="100000"/>
              </a:lnSpc>
              <a:spcAft>
                <a:spcPts val="0"/>
              </a:spcAft>
              <a:buClrTx/>
              <a:buSzTx/>
              <a:buFontTx/>
              <a:buNone/>
              <a:tabLst/>
              <a:defRPr/>
            </a:pPr>
            <a:r>
              <a:rPr lang="el-G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Πλεονεκτήματα του Νέου ΠΠΣ</a:t>
            </a:r>
          </a:p>
        </p:txBody>
      </p:sp>
      <p:sp>
        <p:nvSpPr>
          <p:cNvPr id="6" name="Content Placeholder 2"/>
          <p:cNvSpPr txBox="1">
            <a:spLocks/>
          </p:cNvSpPr>
          <p:nvPr/>
        </p:nvSpPr>
        <p:spPr>
          <a:xfrm>
            <a:off x="76200" y="914400"/>
            <a:ext cx="8991600" cy="5562600"/>
          </a:xfrm>
          <a:prstGeom prst="rect">
            <a:avLst/>
          </a:prstGeom>
        </p:spPr>
        <p:txBody>
          <a:bodyPr>
            <a:noAutofit/>
          </a:bodyPr>
          <a:lstStyle/>
          <a:p>
            <a:pPr marL="274320" marR="0" lvl="0" indent="-274320" algn="l" defTabSz="914400" rtl="0" eaLnBrk="1" fontAlgn="auto" latinLnBrk="0" hangingPunct="1">
              <a:lnSpc>
                <a:spcPct val="100000"/>
              </a:lnSpc>
              <a:spcBef>
                <a:spcPts val="0"/>
              </a:spcBef>
              <a:spcAft>
                <a:spcPts val="600"/>
              </a:spcAft>
              <a:buClr>
                <a:schemeClr val="accent3"/>
              </a:buClr>
              <a:buSzPct val="95000"/>
              <a:buFont typeface="Wingdings 2"/>
              <a:buChar char=""/>
              <a:tabLst/>
              <a:defRPr/>
            </a:pPr>
            <a:r>
              <a:rPr kumimoji="0" lang="el-GR" sz="2400" b="1" i="0" u="none" strike="noStrike" kern="1200" cap="none" spc="0" normalizeH="0" baseline="0" noProof="0" dirty="0" smtClean="0">
                <a:ln>
                  <a:noFill/>
                </a:ln>
                <a:solidFill>
                  <a:schemeClr val="tx1"/>
                </a:solidFill>
                <a:effectLst/>
                <a:uLnTx/>
                <a:uFillTx/>
                <a:latin typeface="+mn-lt"/>
                <a:ea typeface="+mn-ea"/>
                <a:cs typeface="+mn-cs"/>
              </a:rPr>
              <a:t>Πιο στέρεα θεμέλια γνώσης:</a:t>
            </a:r>
          </a:p>
          <a:p>
            <a:pPr marL="639763" lvl="1" indent="-246063">
              <a:spcBef>
                <a:spcPts val="0"/>
              </a:spcBef>
              <a:spcAft>
                <a:spcPts val="600"/>
              </a:spcAft>
              <a:buClr>
                <a:schemeClr val="accent1"/>
              </a:buClr>
              <a:buSzPct val="85000"/>
              <a:buFont typeface="Wingdings 2" pitchFamily="18" charset="2"/>
              <a:buChar char=""/>
              <a:defRPr/>
            </a:pPr>
            <a:r>
              <a:rPr lang="el-GR" sz="2400" b="1" dirty="0" smtClean="0">
                <a:latin typeface="+mn-lt"/>
                <a:cs typeface="+mn-cs"/>
              </a:rPr>
              <a:t>Με τη </a:t>
            </a:r>
            <a:r>
              <a:rPr lang="el-GR" sz="2400" b="1" dirty="0" smtClean="0">
                <a:solidFill>
                  <a:srgbClr val="C00000"/>
                </a:solidFill>
                <a:latin typeface="+mn-lt"/>
                <a:cs typeface="+mn-cs"/>
              </a:rPr>
              <a:t>μείωση του πλήθους των γνωστικών αντικειμένων </a:t>
            </a:r>
            <a:r>
              <a:rPr lang="el-GR" sz="2400" b="1" dirty="0" smtClean="0">
                <a:latin typeface="+mn-lt"/>
                <a:cs typeface="+mn-cs"/>
              </a:rPr>
              <a:t>των μαθημάτων, που απαιτούνται για τη λήψη πτυχίου.</a:t>
            </a:r>
          </a:p>
          <a:p>
            <a:pPr marL="639763" lvl="1" indent="-246063">
              <a:spcBef>
                <a:spcPts val="0"/>
              </a:spcBef>
              <a:spcAft>
                <a:spcPts val="600"/>
              </a:spcAft>
              <a:buClr>
                <a:schemeClr val="accent1"/>
              </a:buClr>
              <a:buSzPct val="85000"/>
              <a:buFont typeface="Wingdings 2" pitchFamily="18" charset="2"/>
              <a:buChar char=""/>
              <a:defRPr/>
            </a:pPr>
            <a:r>
              <a:rPr lang="el-GR" sz="2400" b="1" dirty="0" smtClean="0">
                <a:latin typeface="+mn-lt"/>
                <a:cs typeface="+mn-cs"/>
              </a:rPr>
              <a:t>Με την </a:t>
            </a:r>
            <a:r>
              <a:rPr lang="el-GR" sz="2400" b="1" dirty="0" smtClean="0">
                <a:solidFill>
                  <a:srgbClr val="C00000"/>
                </a:solidFill>
                <a:latin typeface="+mn-lt"/>
                <a:cs typeface="+mn-cs"/>
              </a:rPr>
              <a:t>αύξηση των εργαστηριακών ωρών </a:t>
            </a:r>
            <a:r>
              <a:rPr lang="el-GR" sz="2400" b="1" dirty="0" smtClean="0">
                <a:latin typeface="+mn-lt"/>
                <a:cs typeface="+mn-cs"/>
              </a:rPr>
              <a:t>και με τη δημιουργία </a:t>
            </a:r>
            <a:r>
              <a:rPr lang="el-GR" sz="2400" b="1" dirty="0" smtClean="0">
                <a:solidFill>
                  <a:srgbClr val="C00000"/>
                </a:solidFill>
                <a:latin typeface="+mn-lt"/>
                <a:cs typeface="+mn-cs"/>
              </a:rPr>
              <a:t>αυτοτελών προαιρετικών εργαστηρίων</a:t>
            </a:r>
            <a:r>
              <a:rPr lang="el-GR" sz="2400" b="1" dirty="0" smtClean="0">
                <a:latin typeface="+mn-lt"/>
                <a:cs typeface="+mn-cs"/>
              </a:rPr>
              <a:t>.</a:t>
            </a:r>
          </a:p>
          <a:p>
            <a:pPr marL="274320" marR="0" lvl="0" indent="-274320" algn="l" defTabSz="914400" rtl="0" eaLnBrk="1" fontAlgn="auto" latinLnBrk="0" hangingPunct="1">
              <a:lnSpc>
                <a:spcPct val="100000"/>
              </a:lnSpc>
              <a:spcBef>
                <a:spcPts val="0"/>
              </a:spcBef>
              <a:spcAft>
                <a:spcPts val="600"/>
              </a:spcAft>
              <a:buClr>
                <a:schemeClr val="accent3"/>
              </a:buClr>
              <a:buSzPct val="95000"/>
              <a:buFont typeface="Wingdings 2"/>
              <a:buChar char=""/>
              <a:tabLst/>
              <a:defRPr/>
            </a:pPr>
            <a:r>
              <a:rPr kumimoji="0" lang="el-GR" sz="2400" b="1" i="0" u="none" strike="noStrike" kern="1200" cap="none" spc="0" normalizeH="0" baseline="0" noProof="0" dirty="0" smtClean="0">
                <a:ln>
                  <a:noFill/>
                </a:ln>
                <a:solidFill>
                  <a:srgbClr val="C00000"/>
                </a:solidFill>
                <a:effectLst/>
                <a:uLnTx/>
                <a:uFillTx/>
                <a:latin typeface="+mn-lt"/>
                <a:ea typeface="+mn-ea"/>
                <a:cs typeface="+mn-cs"/>
              </a:rPr>
              <a:t>Μείωση των ωρών διδασκαλίας </a:t>
            </a:r>
            <a:r>
              <a:rPr kumimoji="0" lang="el-GR" sz="2400" b="1" i="0" u="none" strike="noStrike" kern="1200" cap="none" spc="0" normalizeH="0" baseline="0" noProof="0" dirty="0" smtClean="0">
                <a:ln>
                  <a:noFill/>
                </a:ln>
                <a:solidFill>
                  <a:schemeClr val="tx1"/>
                </a:solidFill>
                <a:effectLst/>
                <a:uLnTx/>
                <a:uFillTx/>
                <a:latin typeface="+mn-lt"/>
                <a:ea typeface="+mn-ea"/>
                <a:cs typeface="+mn-cs"/>
              </a:rPr>
              <a:t>ανά εβδομάδα με τη θέσπιση μιας </a:t>
            </a:r>
            <a:r>
              <a:rPr kumimoji="0" lang="el-GR" sz="2400" b="1" i="0" u="none" strike="noStrike" kern="1200" cap="none" spc="0" normalizeH="0" baseline="0" noProof="0" dirty="0" smtClean="0">
                <a:ln>
                  <a:noFill/>
                </a:ln>
                <a:solidFill>
                  <a:srgbClr val="C00000"/>
                </a:solidFill>
                <a:effectLst/>
                <a:uLnTx/>
                <a:uFillTx/>
                <a:latin typeface="+mn-lt"/>
                <a:ea typeface="+mn-ea"/>
                <a:cs typeface="+mn-cs"/>
              </a:rPr>
              <a:t>ελεύθερης ημέρας </a:t>
            </a:r>
            <a:r>
              <a:rPr kumimoji="0" lang="el-GR" sz="2400" b="1" i="0" u="none" strike="noStrike" kern="1200" cap="none" spc="0" normalizeH="0" baseline="0" noProof="0" dirty="0" smtClean="0">
                <a:ln>
                  <a:noFill/>
                </a:ln>
                <a:solidFill>
                  <a:schemeClr val="tx1"/>
                </a:solidFill>
                <a:effectLst/>
                <a:uLnTx/>
                <a:uFillTx/>
                <a:latin typeface="+mn-lt"/>
                <a:ea typeface="+mn-ea"/>
                <a:cs typeface="+mn-cs"/>
              </a:rPr>
              <a:t>για τα δύο πρώτα έτη σπουδών.</a:t>
            </a:r>
          </a:p>
          <a:p>
            <a:pPr marL="274320" marR="0" lvl="0" indent="-274320" algn="l" defTabSz="914400" rtl="0" eaLnBrk="1" fontAlgn="auto" latinLnBrk="0" hangingPunct="1">
              <a:lnSpc>
                <a:spcPct val="100000"/>
              </a:lnSpc>
              <a:spcBef>
                <a:spcPts val="0"/>
              </a:spcBef>
              <a:spcAft>
                <a:spcPts val="600"/>
              </a:spcAft>
              <a:buClr>
                <a:schemeClr val="accent3"/>
              </a:buClr>
              <a:buSzPct val="95000"/>
              <a:buFont typeface="Wingdings 2"/>
              <a:buChar char=""/>
              <a:tabLst/>
              <a:defRPr/>
            </a:pPr>
            <a:r>
              <a:rPr kumimoji="0" lang="el-GR" sz="2400" b="1" i="0" u="none" strike="noStrike" kern="1200" cap="none" spc="0" normalizeH="0" baseline="0" noProof="0" dirty="0" smtClean="0">
                <a:ln>
                  <a:noFill/>
                </a:ln>
                <a:solidFill>
                  <a:schemeClr val="tx1"/>
                </a:solidFill>
                <a:effectLst/>
                <a:uLnTx/>
                <a:uFillTx/>
                <a:latin typeface="+mn-lt"/>
                <a:ea typeface="+mn-ea"/>
                <a:cs typeface="+mn-cs"/>
              </a:rPr>
              <a:t>Καθοδήγηση στις επιλογές μαθημάτων των φοιτητών</a:t>
            </a:r>
          </a:p>
          <a:p>
            <a:pPr marL="639763" lvl="1" indent="-246063">
              <a:spcBef>
                <a:spcPts val="0"/>
              </a:spcBef>
              <a:spcAft>
                <a:spcPts val="600"/>
              </a:spcAft>
              <a:buClr>
                <a:schemeClr val="accent1"/>
              </a:buClr>
              <a:buSzPct val="85000"/>
              <a:buFont typeface="Wingdings 2" pitchFamily="18" charset="2"/>
              <a:buChar char=""/>
              <a:defRPr/>
            </a:pPr>
            <a:r>
              <a:rPr lang="el-GR" sz="2400" b="1" dirty="0" smtClean="0">
                <a:solidFill>
                  <a:srgbClr val="C00000"/>
                </a:solidFill>
                <a:latin typeface="+mn-lt"/>
                <a:cs typeface="+mn-cs"/>
              </a:rPr>
              <a:t>Θεσμός Σύμβουλου Καθηγητή</a:t>
            </a:r>
            <a:endParaRPr lang="el-GR" sz="2400" b="1" dirty="0" smtClean="0">
              <a:latin typeface="+mn-lt"/>
              <a:cs typeface="+mn-cs"/>
            </a:endParaRPr>
          </a:p>
          <a:p>
            <a:pPr marL="274320" marR="0" lvl="0" indent="-274320" algn="l" defTabSz="914400" rtl="0" eaLnBrk="1" fontAlgn="auto" latinLnBrk="0" hangingPunct="1">
              <a:lnSpc>
                <a:spcPct val="100000"/>
              </a:lnSpc>
              <a:spcBef>
                <a:spcPts val="0"/>
              </a:spcBef>
              <a:spcAft>
                <a:spcPts val="600"/>
              </a:spcAft>
              <a:buClr>
                <a:schemeClr val="accent3"/>
              </a:buClr>
              <a:buSzPct val="95000"/>
              <a:buFont typeface="Wingdings 2"/>
              <a:buChar char=""/>
              <a:tabLst/>
              <a:defRPr/>
            </a:pPr>
            <a:r>
              <a:rPr kumimoji="0" lang="el-GR" sz="2400" b="1" i="0" u="none" strike="noStrike" kern="1200" cap="none" spc="0" normalizeH="0" baseline="0" noProof="0" dirty="0" smtClean="0">
                <a:ln>
                  <a:noFill/>
                </a:ln>
                <a:solidFill>
                  <a:schemeClr val="tx1"/>
                </a:solidFill>
                <a:effectLst/>
                <a:uLnTx/>
                <a:uFillTx/>
                <a:latin typeface="+mn-lt"/>
                <a:ea typeface="+mn-ea"/>
                <a:cs typeface="+mn-cs"/>
              </a:rPr>
              <a:t>Επίλυση αδυναμιών που έχουν εντοπισθεί στις </a:t>
            </a:r>
            <a:r>
              <a:rPr kumimoji="0" lang="el-GR" sz="2400" b="1" i="0" u="none" strike="noStrike" kern="1200" cap="none" spc="0" normalizeH="0" baseline="0" noProof="0" dirty="0" smtClean="0">
                <a:ln>
                  <a:noFill/>
                </a:ln>
                <a:solidFill>
                  <a:srgbClr val="C00000"/>
                </a:solidFill>
                <a:effectLst/>
                <a:uLnTx/>
                <a:uFillTx/>
                <a:latin typeface="+mn-lt"/>
                <a:ea typeface="+mn-ea"/>
                <a:cs typeface="+mn-cs"/>
              </a:rPr>
              <a:t>εσωτερικές εκθέσεις αξιολόγησης</a:t>
            </a:r>
            <a:r>
              <a:rPr kumimoji="0" lang="el-GR" sz="2400" b="1" i="0" u="none" strike="noStrike" kern="1200" cap="none" spc="0" normalizeH="0" baseline="0" noProof="0" dirty="0" smtClean="0">
                <a:ln>
                  <a:noFill/>
                </a:ln>
                <a:solidFill>
                  <a:schemeClr val="tx1"/>
                </a:solidFill>
                <a:effectLst/>
                <a:uLnTx/>
                <a:uFillTx/>
                <a:latin typeface="+mn-lt"/>
                <a:ea typeface="+mn-ea"/>
                <a:cs typeface="+mn-cs"/>
              </a:rPr>
              <a:t> του Τμήματος.</a:t>
            </a:r>
          </a:p>
          <a:p>
            <a:pPr marL="274320" marR="0" lvl="0" indent="-274320" algn="l" defTabSz="914400" rtl="0" eaLnBrk="1" fontAlgn="auto" latinLnBrk="0" hangingPunct="1">
              <a:lnSpc>
                <a:spcPct val="100000"/>
              </a:lnSpc>
              <a:spcBef>
                <a:spcPts val="0"/>
              </a:spcBef>
              <a:spcAft>
                <a:spcPts val="600"/>
              </a:spcAft>
              <a:buClr>
                <a:schemeClr val="accent3"/>
              </a:buClr>
              <a:buSzPct val="95000"/>
              <a:buFont typeface="Wingdings 2"/>
              <a:buChar char=""/>
              <a:tabLst/>
              <a:defRPr/>
            </a:pPr>
            <a:r>
              <a:rPr kumimoji="0" lang="el-GR" sz="2400" b="1" i="0" u="none" strike="noStrike" kern="1200" cap="none" spc="0" normalizeH="0" baseline="0" noProof="0" dirty="0" smtClean="0">
                <a:ln>
                  <a:noFill/>
                </a:ln>
                <a:solidFill>
                  <a:schemeClr val="tx1"/>
                </a:solidFill>
                <a:effectLst/>
                <a:uLnTx/>
                <a:uFillTx/>
                <a:latin typeface="+mn-lt"/>
                <a:ea typeface="+mn-ea"/>
                <a:cs typeface="+mn-cs"/>
              </a:rPr>
              <a:t>Αποδοχή των προτάσεων που αναφέρονται </a:t>
            </a:r>
            <a:r>
              <a:rPr lang="el-GR" sz="2400" b="1" dirty="0" smtClean="0">
                <a:latin typeface="+mn-lt"/>
                <a:cs typeface="+mn-cs"/>
              </a:rPr>
              <a:t>στο πόρισμα της</a:t>
            </a:r>
            <a:r>
              <a:rPr kumimoji="0" lang="el-GR" sz="2400" b="1" i="0" u="none" strike="noStrike" kern="1200" cap="none" spc="0" normalizeH="0" baseline="0" noProof="0" dirty="0" smtClean="0">
                <a:ln>
                  <a:noFill/>
                </a:ln>
                <a:solidFill>
                  <a:schemeClr val="tx1"/>
                </a:solidFill>
                <a:effectLst/>
                <a:uLnTx/>
                <a:uFillTx/>
                <a:latin typeface="+mn-lt"/>
                <a:ea typeface="+mn-ea"/>
                <a:cs typeface="+mn-cs"/>
              </a:rPr>
              <a:t> </a:t>
            </a:r>
            <a:r>
              <a:rPr kumimoji="0" lang="el-GR" sz="2400" b="1" i="0" u="none" strike="noStrike" kern="1200" cap="none" spc="0" normalizeH="0" baseline="0" noProof="0" dirty="0" smtClean="0">
                <a:ln>
                  <a:noFill/>
                </a:ln>
                <a:solidFill>
                  <a:srgbClr val="C00000"/>
                </a:solidFill>
                <a:effectLst/>
                <a:uLnTx/>
                <a:uFillTx/>
                <a:latin typeface="+mn-lt"/>
                <a:ea typeface="+mn-ea"/>
                <a:cs typeface="+mn-cs"/>
              </a:rPr>
              <a:t>εξωτερικής αξιολόγησης </a:t>
            </a:r>
            <a:r>
              <a:rPr kumimoji="0" lang="el-GR" sz="2400" b="1" i="0" u="none" strike="noStrike" kern="1200" cap="none" spc="0" normalizeH="0" baseline="0" noProof="0" dirty="0" smtClean="0">
                <a:ln>
                  <a:noFill/>
                </a:ln>
                <a:solidFill>
                  <a:schemeClr val="tx1"/>
                </a:solidFill>
                <a:effectLst/>
                <a:uLnTx/>
                <a:uFillTx/>
                <a:latin typeface="+mn-lt"/>
                <a:ea typeface="+mn-ea"/>
                <a:cs typeface="+mn-cs"/>
              </a:rPr>
              <a:t>του Τμήματος.</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Βασικός Κύκλος Σπουδών του Νέου ΠΠΣ</a:t>
            </a:r>
            <a:endParaRPr lang="el-GR" sz="3600" dirty="0"/>
          </a:p>
        </p:txBody>
      </p:sp>
      <p:sp>
        <p:nvSpPr>
          <p:cNvPr id="4" name="Rectangle 4"/>
          <p:cNvSpPr>
            <a:spLocks noChangeArrowheads="1"/>
          </p:cNvSpPr>
          <p:nvPr/>
        </p:nvSpPr>
        <p:spPr bwMode="auto">
          <a:xfrm>
            <a:off x="152400" y="838201"/>
            <a:ext cx="8686800" cy="798512"/>
          </a:xfrm>
          <a:prstGeom prst="rect">
            <a:avLst/>
          </a:prstGeom>
          <a:noFill/>
          <a:ln w="9525">
            <a:noFill/>
            <a:miter lim="800000"/>
            <a:headEnd/>
            <a:tailEnd/>
          </a:ln>
        </p:spPr>
        <p:txBody>
          <a:bodyPr anchor="ctr"/>
          <a:lstStyle/>
          <a:p>
            <a:pPr algn="ctr"/>
            <a:r>
              <a:rPr lang="el-GR" sz="2400" b="1" dirty="0" smtClean="0">
                <a:solidFill>
                  <a:srgbClr val="00B050"/>
                </a:solidFill>
              </a:rPr>
              <a:t>Υποχρεωτικά </a:t>
            </a:r>
            <a:r>
              <a:rPr lang="el-GR" sz="2400" b="1" dirty="0">
                <a:solidFill>
                  <a:srgbClr val="00B050"/>
                </a:solidFill>
              </a:rPr>
              <a:t>Μαθήματα 1</a:t>
            </a:r>
            <a:r>
              <a:rPr lang="el-GR" sz="2400" b="1" baseline="30000" dirty="0">
                <a:solidFill>
                  <a:srgbClr val="00B050"/>
                </a:solidFill>
              </a:rPr>
              <a:t>ου</a:t>
            </a:r>
            <a:r>
              <a:rPr lang="el-GR" sz="2400" b="1" dirty="0">
                <a:solidFill>
                  <a:srgbClr val="00B050"/>
                </a:solidFill>
              </a:rPr>
              <a:t> Εξαμήνου </a:t>
            </a:r>
            <a:br>
              <a:rPr lang="el-GR" sz="2400" b="1" dirty="0">
                <a:solidFill>
                  <a:srgbClr val="00B050"/>
                </a:solidFill>
              </a:rPr>
            </a:br>
            <a:r>
              <a:rPr lang="el-GR" sz="2400" b="1" dirty="0">
                <a:solidFill>
                  <a:srgbClr val="00B050"/>
                </a:solidFill>
              </a:rPr>
              <a:t>(25 </a:t>
            </a:r>
            <a:r>
              <a:rPr lang="el-GR" sz="2400" b="1" dirty="0" smtClean="0">
                <a:solidFill>
                  <a:srgbClr val="00B050"/>
                </a:solidFill>
              </a:rPr>
              <a:t>διδακτικές </a:t>
            </a:r>
            <a:r>
              <a:rPr lang="el-GR" sz="2400" b="1" dirty="0">
                <a:solidFill>
                  <a:srgbClr val="00B050"/>
                </a:solidFill>
              </a:rPr>
              <a:t>ώρες)</a:t>
            </a:r>
          </a:p>
        </p:txBody>
      </p:sp>
      <p:graphicFrame>
        <p:nvGraphicFramePr>
          <p:cNvPr id="5" name="Table 4"/>
          <p:cNvGraphicFramePr>
            <a:graphicFrameLocks noGrp="1"/>
          </p:cNvGraphicFramePr>
          <p:nvPr/>
        </p:nvGraphicFramePr>
        <p:xfrm>
          <a:off x="152400" y="1974752"/>
          <a:ext cx="8915400" cy="3664048"/>
        </p:xfrm>
        <a:graphic>
          <a:graphicData uri="http://schemas.openxmlformats.org/drawingml/2006/table">
            <a:tbl>
              <a:tblPr firstRow="1" bandRow="1">
                <a:tableStyleId>{C4B1156A-380E-4F78-BDF5-A606A8083BF9}</a:tableStyleId>
              </a:tblPr>
              <a:tblGrid>
                <a:gridCol w="762004"/>
                <a:gridCol w="4876797"/>
                <a:gridCol w="457200"/>
                <a:gridCol w="457200"/>
                <a:gridCol w="457200"/>
                <a:gridCol w="838200"/>
                <a:gridCol w="1066799"/>
              </a:tblGrid>
              <a:tr h="432000">
                <a:tc>
                  <a:txBody>
                    <a:bodyPr/>
                    <a:lstStyle/>
                    <a:p>
                      <a:r>
                        <a:rPr lang="el-GR" sz="1800" dirty="0" smtClean="0"/>
                        <a:t>Κωδ.</a:t>
                      </a:r>
                      <a:endParaRPr lang="el-GR" sz="1800" b="1" dirty="0"/>
                    </a:p>
                  </a:txBody>
                  <a:tcPr marT="45704" marB="45704"/>
                </a:tc>
                <a:tc>
                  <a:txBody>
                    <a:bodyPr/>
                    <a:lstStyle/>
                    <a:p>
                      <a:r>
                        <a:rPr lang="el-GR" sz="1800" dirty="0" smtClean="0"/>
                        <a:t>Μάθημα</a:t>
                      </a:r>
                      <a:endParaRPr lang="el-GR" sz="1800" b="1" dirty="0"/>
                    </a:p>
                  </a:txBody>
                  <a:tcPr marT="45704" marB="45704"/>
                </a:tc>
                <a:tc>
                  <a:txBody>
                    <a:bodyPr/>
                    <a:lstStyle/>
                    <a:p>
                      <a:pPr algn="ctr"/>
                      <a:r>
                        <a:rPr lang="el-GR" sz="1800" dirty="0" smtClean="0"/>
                        <a:t>Θ</a:t>
                      </a:r>
                      <a:endParaRPr lang="el-GR" sz="1800" b="1" dirty="0"/>
                    </a:p>
                  </a:txBody>
                  <a:tcPr marT="45704" marB="45704"/>
                </a:tc>
                <a:tc>
                  <a:txBody>
                    <a:bodyPr/>
                    <a:lstStyle/>
                    <a:p>
                      <a:pPr algn="ctr"/>
                      <a:r>
                        <a:rPr lang="el-GR" sz="1800" dirty="0" smtClean="0"/>
                        <a:t>Φ</a:t>
                      </a:r>
                      <a:endParaRPr lang="el-GR" sz="1800" b="1" dirty="0"/>
                    </a:p>
                  </a:txBody>
                  <a:tcPr marT="45704" marB="45704"/>
                </a:tc>
                <a:tc>
                  <a:txBody>
                    <a:bodyPr/>
                    <a:lstStyle/>
                    <a:p>
                      <a:pPr algn="ctr"/>
                      <a:r>
                        <a:rPr lang="el-GR" sz="1800" dirty="0" smtClean="0"/>
                        <a:t>Ε</a:t>
                      </a:r>
                      <a:endParaRPr lang="el-GR" sz="1800" b="1" dirty="0"/>
                    </a:p>
                  </a:txBody>
                  <a:tcPr marT="45704" marB="45704"/>
                </a:tc>
                <a:tc>
                  <a:txBody>
                    <a:bodyPr/>
                    <a:lstStyle/>
                    <a:p>
                      <a:pPr algn="ctr"/>
                      <a:r>
                        <a:rPr lang="en-US" sz="1800" dirty="0" smtClean="0"/>
                        <a:t>ECTS</a:t>
                      </a:r>
                      <a:endParaRPr lang="el-GR" sz="1800" b="1" dirty="0"/>
                    </a:p>
                  </a:txBody>
                  <a:tcPr marT="45704" marB="45704"/>
                </a:tc>
                <a:tc>
                  <a:txBody>
                    <a:bodyPr/>
                    <a:lstStyle/>
                    <a:p>
                      <a:r>
                        <a:rPr lang="el-GR" sz="1100" dirty="0" smtClean="0"/>
                        <a:t>Συνιστώμενα </a:t>
                      </a:r>
                      <a:r>
                        <a:rPr lang="el-GR" sz="1100" dirty="0" err="1" smtClean="0"/>
                        <a:t>Προαπ</a:t>
                      </a:r>
                      <a:r>
                        <a:rPr lang="el-GR" sz="1100" dirty="0" smtClean="0"/>
                        <a:t>/</a:t>
                      </a:r>
                      <a:r>
                        <a:rPr lang="el-GR" sz="1100" dirty="0" err="1" smtClean="0"/>
                        <a:t>μενα</a:t>
                      </a:r>
                      <a:endParaRPr lang="el-GR" sz="1100" b="1" dirty="0"/>
                    </a:p>
                  </a:txBody>
                  <a:tcPr marT="45704" marB="45704"/>
                </a:tc>
              </a:tr>
              <a:tr h="432000">
                <a:tc>
                  <a:txBody>
                    <a:bodyPr/>
                    <a:lstStyle/>
                    <a:p>
                      <a:r>
                        <a:rPr lang="el-GR" sz="1800" dirty="0" smtClean="0"/>
                        <a:t>Κ03</a:t>
                      </a:r>
                      <a:endParaRPr lang="el-GR" sz="1800" b="1" dirty="0"/>
                    </a:p>
                  </a:txBody>
                  <a:tcPr marT="45704" marB="45704"/>
                </a:tc>
                <a:tc>
                  <a:txBody>
                    <a:bodyPr/>
                    <a:lstStyle/>
                    <a:p>
                      <a:r>
                        <a:rPr lang="el-GR" sz="1800" b="1" dirty="0" smtClean="0"/>
                        <a:t>Γραμμική Άλγεβρα </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Κ09</a:t>
                      </a:r>
                      <a:endParaRPr lang="el-GR" sz="1800" b="1" dirty="0"/>
                    </a:p>
                  </a:txBody>
                  <a:tcPr marT="45704" marB="45704"/>
                </a:tc>
                <a:tc>
                  <a:txBody>
                    <a:bodyPr/>
                    <a:lstStyle/>
                    <a:p>
                      <a:r>
                        <a:rPr lang="el-GR" sz="1800" b="1" dirty="0" smtClean="0"/>
                        <a:t>Διακριτά Μαθηματικά</a:t>
                      </a:r>
                    </a:p>
                  </a:txBody>
                  <a:tcPr marT="45704" marB="45704"/>
                </a:tc>
                <a:tc>
                  <a:txBody>
                    <a:bodyPr/>
                    <a:lstStyle/>
                    <a:p>
                      <a:pPr algn="ctr"/>
                      <a:r>
                        <a:rPr lang="en-US" sz="1800" dirty="0" smtClean="0"/>
                        <a:t>4</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t>Κ04</a:t>
                      </a:r>
                      <a:endParaRPr lang="el-GR" sz="1800" b="1" dirty="0"/>
                    </a:p>
                  </a:txBody>
                  <a:tcPr marT="45704" marB="45704"/>
                </a:tc>
                <a:tc>
                  <a:txBody>
                    <a:bodyPr/>
                    <a:lstStyle/>
                    <a:p>
                      <a:r>
                        <a:rPr lang="el-GR" sz="1800" b="1" dirty="0" smtClean="0"/>
                        <a:t>Εισαγωγή στον Προγραμματισμό</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pPr algn="ctr"/>
                      <a:r>
                        <a:rPr lang="en-US" sz="1800" dirty="0" smtClean="0"/>
                        <a:t>7</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t>Κ02</a:t>
                      </a:r>
                      <a:endParaRPr lang="el-GR" sz="1800" b="1" dirty="0"/>
                    </a:p>
                  </a:txBody>
                  <a:tcPr marT="45704" marB="45704"/>
                </a:tc>
                <a:tc>
                  <a:txBody>
                    <a:bodyPr/>
                    <a:lstStyle/>
                    <a:p>
                      <a:r>
                        <a:rPr lang="el-GR" sz="1800" b="1" dirty="0" smtClean="0"/>
                        <a:t>Λογική Σχεδίαση</a:t>
                      </a:r>
                    </a:p>
                  </a:txBody>
                  <a:tcPr marT="45704" marB="45704"/>
                </a:tc>
                <a:tc>
                  <a:txBody>
                    <a:bodyPr/>
                    <a:lstStyle/>
                    <a:p>
                      <a:pPr algn="ctr"/>
                      <a:r>
                        <a:rPr lang="el-GR" sz="1800" dirty="0" smtClean="0"/>
                        <a:t>3</a:t>
                      </a:r>
                      <a:endParaRPr lang="el-GR" sz="1800" b="1" dirty="0"/>
                    </a:p>
                  </a:txBody>
                  <a:tcPr marT="45704" marB="45704"/>
                </a:tc>
                <a:tc>
                  <a:txBody>
                    <a:bodyPr/>
                    <a:lstStyle/>
                    <a:p>
                      <a:pPr algn="ctr"/>
                      <a:r>
                        <a:rPr lang="el-GR" sz="1800" dirty="0" smtClean="0"/>
                        <a:t>1</a:t>
                      </a:r>
                      <a:endParaRPr lang="el-GR" sz="1800" b="1" dirty="0"/>
                    </a:p>
                  </a:txBody>
                  <a:tcPr marT="45704" marB="45704"/>
                </a:tc>
                <a:tc>
                  <a:txBody>
                    <a:bodyPr/>
                    <a:lstStyle/>
                    <a:p>
                      <a:pPr algn="ctr"/>
                      <a:endParaRPr lang="el-GR" sz="1800" b="1"/>
                    </a:p>
                  </a:txBody>
                  <a:tcPr marT="45704" marB="45704"/>
                </a:tc>
                <a:tc>
                  <a:txBody>
                    <a:bodyPr/>
                    <a:lstStyle/>
                    <a:p>
                      <a:pPr algn="ctr"/>
                      <a:r>
                        <a:rPr lang="en-US" sz="1800" dirty="0" smtClean="0"/>
                        <a:t>6</a:t>
                      </a:r>
                      <a:endParaRPr lang="el-GR" sz="1800" b="1" dirty="0"/>
                    </a:p>
                  </a:txBody>
                  <a:tcPr marT="45704" marB="45704"/>
                </a:tc>
                <a:tc>
                  <a:txBody>
                    <a:bodyPr/>
                    <a:lstStyle/>
                    <a:p>
                      <a:endParaRPr lang="el-GR" sz="1800" b="1"/>
                    </a:p>
                  </a:txBody>
                  <a:tcPr marT="45704" marB="45704"/>
                </a:tc>
              </a:tr>
              <a:tr h="432000">
                <a:tc>
                  <a:txBody>
                    <a:bodyPr/>
                    <a:lstStyle/>
                    <a:p>
                      <a:r>
                        <a:rPr lang="el-GR" sz="1800" dirty="0" smtClean="0">
                          <a:solidFill>
                            <a:srgbClr val="0066FF"/>
                          </a:solidFill>
                        </a:rPr>
                        <a:t>Κ02ε</a:t>
                      </a:r>
                      <a:endParaRPr lang="el-GR" sz="1800" b="1" dirty="0">
                        <a:solidFill>
                          <a:srgbClr val="0066FF"/>
                        </a:solidFill>
                      </a:endParaRPr>
                    </a:p>
                  </a:txBody>
                  <a:tcPr marT="45704" marB="45704"/>
                </a:tc>
                <a:tc>
                  <a:txBody>
                    <a:bodyPr/>
                    <a:lstStyle/>
                    <a:p>
                      <a:r>
                        <a:rPr lang="el-GR" sz="1800" b="1" dirty="0" smtClean="0">
                          <a:solidFill>
                            <a:srgbClr val="0066FF"/>
                          </a:solidFill>
                        </a:rPr>
                        <a:t>Εργαστήριο Λογικής Σχεδίασης</a:t>
                      </a:r>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l-GR" sz="1800" dirty="0" smtClean="0"/>
                        <a:t>2</a:t>
                      </a: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r>
                        <a:rPr lang="el-GR" sz="1800" dirty="0" smtClean="0">
                          <a:solidFill>
                            <a:srgbClr val="C00000"/>
                          </a:solidFill>
                        </a:rPr>
                        <a:t>ΓΠ7</a:t>
                      </a:r>
                      <a:endParaRPr lang="el-GR" sz="1800" b="1" dirty="0">
                        <a:solidFill>
                          <a:srgbClr val="C00000"/>
                        </a:solidFill>
                      </a:endParaRPr>
                    </a:p>
                  </a:txBody>
                  <a:tcPr marT="45704" marB="45704"/>
                </a:tc>
                <a:tc>
                  <a:txBody>
                    <a:bodyPr/>
                    <a:lstStyle/>
                    <a:p>
                      <a:r>
                        <a:rPr lang="el-GR" sz="1800" b="1" dirty="0" smtClean="0">
                          <a:solidFill>
                            <a:srgbClr val="C00000"/>
                          </a:solidFill>
                        </a:rPr>
                        <a:t>Εισαγωγή στην Πληροφορική </a:t>
                      </a:r>
                      <a:br>
                        <a:rPr lang="el-GR" sz="1800" b="1" dirty="0" smtClean="0">
                          <a:solidFill>
                            <a:srgbClr val="C00000"/>
                          </a:solidFill>
                        </a:rPr>
                      </a:br>
                      <a:r>
                        <a:rPr lang="el-GR" sz="1800" b="1" dirty="0" smtClean="0">
                          <a:solidFill>
                            <a:srgbClr val="C00000"/>
                          </a:solidFill>
                        </a:rPr>
                        <a:t>και στις Τηλεπικοινωνίες</a:t>
                      </a:r>
                    </a:p>
                  </a:txBody>
                  <a:tcPr marT="45704" marB="45704"/>
                </a:tc>
                <a:tc>
                  <a:txBody>
                    <a:bodyPr/>
                    <a:lstStyle/>
                    <a:p>
                      <a:pPr algn="ctr"/>
                      <a:r>
                        <a:rPr lang="el-GR" sz="1800" dirty="0" smtClean="0"/>
                        <a:t>2</a:t>
                      </a:r>
                      <a:endParaRPr lang="el-GR" sz="1800" b="1" dirty="0"/>
                    </a:p>
                  </a:txBody>
                  <a:tcPr marT="45704" marB="45704"/>
                </a:tc>
                <a:tc>
                  <a:txBody>
                    <a:bodyPr/>
                    <a:lstStyle/>
                    <a:p>
                      <a:pPr algn="ctr"/>
                      <a:endParaRPr lang="el-GR" sz="1800" b="1" dirty="0"/>
                    </a:p>
                  </a:txBody>
                  <a:tcPr marT="45704" marB="45704"/>
                </a:tc>
                <a:tc>
                  <a:txBody>
                    <a:bodyPr/>
                    <a:lstStyle/>
                    <a:p>
                      <a:pPr algn="ctr"/>
                      <a:endParaRPr lang="el-GR" sz="1800" b="1" dirty="0"/>
                    </a:p>
                  </a:txBody>
                  <a:tcPr marT="45704" marB="45704"/>
                </a:tc>
                <a:tc>
                  <a:txBody>
                    <a:bodyPr/>
                    <a:lstStyle/>
                    <a:p>
                      <a:pPr algn="ctr"/>
                      <a:r>
                        <a:rPr lang="en-US" sz="1800" dirty="0" smtClean="0"/>
                        <a:t>2</a:t>
                      </a:r>
                      <a:endParaRPr lang="el-GR" sz="1800" b="1" dirty="0"/>
                    </a:p>
                  </a:txBody>
                  <a:tcPr marT="45704" marB="45704"/>
                </a:tc>
                <a:tc>
                  <a:txBody>
                    <a:bodyPr/>
                    <a:lstStyle/>
                    <a:p>
                      <a:endParaRPr lang="el-GR" sz="1800" b="1" dirty="0"/>
                    </a:p>
                  </a:txBody>
                  <a:tcPr marT="45704" marB="45704"/>
                </a:tc>
              </a:tr>
              <a:tr h="432000">
                <a:tc>
                  <a:txBody>
                    <a:bodyPr/>
                    <a:lstStyle/>
                    <a:p>
                      <a:endParaRPr lang="el-GR" sz="1800" b="1"/>
                    </a:p>
                  </a:txBody>
                  <a:tcPr marT="45704" marB="45704"/>
                </a:tc>
                <a:tc>
                  <a:txBody>
                    <a:bodyPr/>
                    <a:lstStyle/>
                    <a:p>
                      <a:endParaRPr lang="el-GR" sz="1800" b="1" dirty="0"/>
                    </a:p>
                  </a:txBody>
                  <a:tcPr marT="45704" marB="45704"/>
                </a:tc>
                <a:tc>
                  <a:txBody>
                    <a:bodyPr/>
                    <a:lstStyle/>
                    <a:p>
                      <a:pPr algn="ctr"/>
                      <a:r>
                        <a:rPr lang="el-GR" sz="1800" dirty="0" smtClean="0"/>
                        <a:t>1</a:t>
                      </a:r>
                      <a:r>
                        <a:rPr lang="en-US" sz="1800" dirty="0" smtClean="0"/>
                        <a:t>5</a:t>
                      </a:r>
                      <a:endParaRPr lang="el-GR" sz="1800" b="1" dirty="0"/>
                    </a:p>
                  </a:txBody>
                  <a:tcPr marT="45704" marB="45704"/>
                </a:tc>
                <a:tc>
                  <a:txBody>
                    <a:bodyPr/>
                    <a:lstStyle/>
                    <a:p>
                      <a:pPr algn="ctr"/>
                      <a:r>
                        <a:rPr lang="el-GR" sz="1800" dirty="0" smtClean="0"/>
                        <a:t>6</a:t>
                      </a:r>
                      <a:endParaRPr lang="el-GR" sz="1800" b="1" dirty="0"/>
                    </a:p>
                  </a:txBody>
                  <a:tcPr marT="45704" marB="45704"/>
                </a:tc>
                <a:tc>
                  <a:txBody>
                    <a:bodyPr/>
                    <a:lstStyle/>
                    <a:p>
                      <a:pPr algn="ctr"/>
                      <a:r>
                        <a:rPr lang="el-GR" sz="1800" dirty="0" smtClean="0"/>
                        <a:t>4</a:t>
                      </a:r>
                      <a:endParaRPr lang="el-GR" sz="1800" b="1" dirty="0"/>
                    </a:p>
                  </a:txBody>
                  <a:tcPr marT="45704" marB="45704"/>
                </a:tc>
                <a:tc>
                  <a:txBody>
                    <a:bodyPr/>
                    <a:lstStyle/>
                    <a:p>
                      <a:pPr algn="ctr"/>
                      <a:r>
                        <a:rPr lang="el-GR" sz="1800" dirty="0" smtClean="0"/>
                        <a:t>30</a:t>
                      </a:r>
                      <a:endParaRPr lang="el-GR" sz="1800" b="1" dirty="0"/>
                    </a:p>
                  </a:txBody>
                  <a:tcPr marT="45704" marB="45704"/>
                </a:tc>
                <a:tc>
                  <a:txBody>
                    <a:bodyPr/>
                    <a:lstStyle/>
                    <a:p>
                      <a:endParaRPr lang="el-GR" sz="1800" b="1" dirty="0"/>
                    </a:p>
                  </a:txBody>
                  <a:tcPr marT="45704" marB="45704"/>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30141</TotalTime>
  <Words>4098</Words>
  <Application>Microsoft Office PowerPoint</Application>
  <PresentationFormat>On-screen Show (4:3)</PresentationFormat>
  <Paragraphs>1153</Paragraphs>
  <Slides>46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Flow</vt:lpstr>
      <vt:lpstr>Equation</vt:lpstr>
      <vt:lpstr>Εθνικόν και Καποδιστριακόν Πανεπιστήμιον Αθηνών Σχολή Θετικών Επιστημών  Τμήμα Πληροφορικής και Τηλεπικοινωνιών</vt:lpstr>
      <vt:lpstr>Slide 2</vt:lpstr>
      <vt:lpstr>Εκπαιδευτικοί Στόχοι του Νέου ΠΠΣ</vt:lpstr>
      <vt:lpstr>Slide 4</vt:lpstr>
      <vt:lpstr>Slide 5</vt:lpstr>
      <vt:lpstr>Διάρθρωση του Νέου ΠΠΣ</vt:lpstr>
      <vt:lpstr>Πλεονεκτήματα του Νέου ΠΠΣ</vt:lpstr>
      <vt:lpstr>Slide 8</vt:lpstr>
      <vt:lpstr>Βασικός Κύκλος Σπουδών του Νέου ΠΠΣ</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Πρόγραμμα ERASMUS</vt:lpstr>
      <vt:lpstr>Υπολογισμός Βαθμού Πτυχίου του Νέου ΠΠΣ</vt:lpstr>
      <vt:lpstr>Slide 33</vt:lpstr>
      <vt:lpstr>Slide 34</vt:lpstr>
      <vt:lpstr>Slide 35</vt:lpstr>
      <vt:lpstr>Slide 36</vt:lpstr>
      <vt:lpstr>Slide 37</vt:lpstr>
      <vt:lpstr>Slide 38</vt:lpstr>
      <vt:lpstr>Slide 39</vt:lpstr>
      <vt:lpstr>Slide 40</vt:lpstr>
      <vt:lpstr>EPFL School of Computer and Communication Sciences</vt:lpstr>
      <vt:lpstr>Slide 42</vt:lpstr>
      <vt:lpstr>Slide 43</vt:lpstr>
      <vt:lpstr>Slide 44</vt:lpstr>
      <vt:lpstr>Slide 45</vt:lpstr>
      <vt:lpstr>Slide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Antonis Pasxalis</dc:creator>
  <cp:lastModifiedBy>Antonis Paschalis</cp:lastModifiedBy>
  <cp:revision>2215</cp:revision>
  <cp:lastPrinted>2013-06-12T17:40:33Z</cp:lastPrinted>
  <dcterms:created xsi:type="dcterms:W3CDTF">1601-01-01T00:00:00Z</dcterms:created>
  <dcterms:modified xsi:type="dcterms:W3CDTF">2016-10-12T07:02:17Z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